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Roboto Medium"/>
      <p:regular r:id="rId61"/>
      <p:bold r:id="rId62"/>
      <p:italic r:id="rId63"/>
      <p:boldItalic r:id="rId64"/>
    </p:embeddedFont>
    <p:embeddedFont>
      <p:font typeface="Arvo"/>
      <p:regular r:id="rId65"/>
      <p:bold r:id="rId66"/>
      <p:italic r:id="rId67"/>
      <p:boldItalic r:id="rId68"/>
    </p:embeddedFont>
    <p:embeddedFont>
      <p:font typeface="Roboto Condensed"/>
      <p:regular r:id="rId69"/>
      <p:bold r:id="rId70"/>
      <p:italic r:id="rId71"/>
      <p:boldItalic r:id="rId72"/>
    </p:embeddedFont>
    <p:embeddedFont>
      <p:font typeface="Roboto Condensed Light"/>
      <p:regular r:id="rId73"/>
      <p:bold r:id="rId74"/>
      <p:italic r:id="rId75"/>
      <p:boldItalic r:id="rId76"/>
    </p:embeddedFont>
    <p:embeddedFont>
      <p:font typeface="Work Sans SemiBold"/>
      <p:regular r:id="rId77"/>
      <p:bold r:id="rId78"/>
      <p:italic r:id="rId79"/>
      <p:boldItalic r:id="rId80"/>
    </p:embeddedFont>
    <p:embeddedFont>
      <p:font typeface="Work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28A388-5EF2-48CA-A0A1-1F197DBD6974}">
  <a:tblStyle styleId="{0028A388-5EF2-48CA-A0A1-1F197DBD69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WorkSans-boldItalic.fntdata"/><Relationship Id="rId83" Type="http://schemas.openxmlformats.org/officeDocument/2006/relationships/font" Target="fonts/WorkSans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WorkSansSemiBold-boldItalic.fntdata"/><Relationship Id="rId82" Type="http://schemas.openxmlformats.org/officeDocument/2006/relationships/font" Target="fonts/WorkSans-bold.fntdata"/><Relationship Id="rId81" Type="http://schemas.openxmlformats.org/officeDocument/2006/relationships/font" Target="fonts/Work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CondensedLight-regular.fntdata"/><Relationship Id="rId72" Type="http://schemas.openxmlformats.org/officeDocument/2006/relationships/font" Target="fonts/RobotoCondensed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CondensedLight-italic.fntdata"/><Relationship Id="rId30" Type="http://schemas.openxmlformats.org/officeDocument/2006/relationships/slide" Target="slides/slide25.xml"/><Relationship Id="rId74" Type="http://schemas.openxmlformats.org/officeDocument/2006/relationships/font" Target="fonts/RobotoCondensedLight-bold.fntdata"/><Relationship Id="rId33" Type="http://schemas.openxmlformats.org/officeDocument/2006/relationships/slide" Target="slides/slide28.xml"/><Relationship Id="rId77" Type="http://schemas.openxmlformats.org/officeDocument/2006/relationships/font" Target="fonts/WorkSansSemiBold-regular.fntdata"/><Relationship Id="rId32" Type="http://schemas.openxmlformats.org/officeDocument/2006/relationships/slide" Target="slides/slide27.xml"/><Relationship Id="rId76" Type="http://schemas.openxmlformats.org/officeDocument/2006/relationships/font" Target="fonts/RobotoCondensed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WorkSansSemiBold-italic.fntdata"/><Relationship Id="rId34" Type="http://schemas.openxmlformats.org/officeDocument/2006/relationships/slide" Target="slides/slide29.xml"/><Relationship Id="rId78" Type="http://schemas.openxmlformats.org/officeDocument/2006/relationships/font" Target="fonts/WorkSansSemiBold-bold.fntdata"/><Relationship Id="rId71" Type="http://schemas.openxmlformats.org/officeDocument/2006/relationships/font" Target="fonts/RobotoCondensed-italic.fntdata"/><Relationship Id="rId70" Type="http://schemas.openxmlformats.org/officeDocument/2006/relationships/font" Target="fonts/RobotoCondense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edium-bold.fntdata"/><Relationship Id="rId61" Type="http://schemas.openxmlformats.org/officeDocument/2006/relationships/font" Target="fonts/RobotoMedium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edium-boldItalic.fntdata"/><Relationship Id="rId63" Type="http://schemas.openxmlformats.org/officeDocument/2006/relationships/font" Target="fonts/RobotoMedium-italic.fntdata"/><Relationship Id="rId22" Type="http://schemas.openxmlformats.org/officeDocument/2006/relationships/slide" Target="slides/slide17.xml"/><Relationship Id="rId66" Type="http://schemas.openxmlformats.org/officeDocument/2006/relationships/font" Target="fonts/Arvo-bold.fntdata"/><Relationship Id="rId21" Type="http://schemas.openxmlformats.org/officeDocument/2006/relationships/slide" Target="slides/slide16.xml"/><Relationship Id="rId65" Type="http://schemas.openxmlformats.org/officeDocument/2006/relationships/font" Target="fonts/Arvo-regular.fntdata"/><Relationship Id="rId24" Type="http://schemas.openxmlformats.org/officeDocument/2006/relationships/slide" Target="slides/slide19.xml"/><Relationship Id="rId68" Type="http://schemas.openxmlformats.org/officeDocument/2006/relationships/font" Target="fonts/Arvo-boldItalic.fntdata"/><Relationship Id="rId23" Type="http://schemas.openxmlformats.org/officeDocument/2006/relationships/slide" Target="slides/slide18.xml"/><Relationship Id="rId67" Type="http://schemas.openxmlformats.org/officeDocument/2006/relationships/font" Target="fonts/Arvo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429f962e7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4429f962e7_2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429f962e7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4429f962e7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429f962e7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4429f962e7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429f962e7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4429f962e7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429f962e7_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4429f962e7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90167d6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3f90167d6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90167d64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90167d6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90167d64_0_10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f90167d64_0_10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3f90167d64_0_10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f90167d64_0_10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3f90167d64_0_10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f90167d64_0_1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3f90167d64_0_1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f88c8e4f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3f88c8e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f90167d64_0_10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3f90167d64_0_10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f90167d64_0_1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3f90167d64_0_1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f90167d64_0_1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3f90167d64_0_1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f90167d64_0_1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3f90167d64_0_1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f90167d64_0_1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3f90167d64_0_1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3f90167d64_0_1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3f90167d64_0_1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f90167d64_0_1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13f90167d64_0_1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3f90167d64_0_1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3f90167d64_0_1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f90167d64_0_1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3f90167d64_0_1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13f90167d64_0_13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f90167d64_0_1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f90167d64_0_1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3f90167d64_0_1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f90167d64_0_1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f90167d64_0_1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13f90167d64_0_1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f90167d64_0_1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f90167d64_0_1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3f90167d64_0_13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3f90167d64_0_1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3f90167d64_0_1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3f90167d64_0_1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f90167d64_0_1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f90167d64_0_1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3f90167d64_0_1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f90167d64_0_1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f90167d64_0_1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13f90167d64_0_14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f90167d64_0_1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3f90167d64_0_1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13f90167d64_0_1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f90167d64_0_1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3f90167d64_0_1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13f90167d64_0_1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f90167d64_0_1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f90167d64_0_1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13f90167d64_0_14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3f90167d64_0_1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3f90167d64_0_1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3f90167d64_0_14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f90167d64_0_1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f90167d64_0_1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13f90167d64_0_1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de00568b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fde0056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3f90167d64_0_1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3f90167d64_0_1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13f90167d64_0_1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3f90167d64_0_15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3f90167d64_0_15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3f90167d64_0_15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f90167d64_0_1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f90167d64_0_1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13f90167d64_0_15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3f90167d64_0_18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13f90167d64_0_18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4429f962e7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4429f962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4429f962e7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4429f962e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429f962e7_4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4429f962e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3f90167d64_0_16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3f90167d64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3f90167d64_0_2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13f90167d64_0_2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3f90167d64_0_2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3f90167d64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c7ee09f8a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c7ee09f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f88c8e4f9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f88c8e4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429f962e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429f962e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4429f962e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429f962e7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4429f962e7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429f962e7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4429f962e7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MIA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677266" y="4169037"/>
            <a:ext cx="5480828" cy="542154"/>
            <a:chOff x="5582265" y="4646738"/>
            <a:chExt cx="5480828" cy="432996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20;p2"/>
          <p:cNvSpPr/>
          <p:nvPr/>
        </p:nvSpPr>
        <p:spPr>
          <a:xfrm>
            <a:off x="8445700" y="222050"/>
            <a:ext cx="665700" cy="56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22" name="Google Shape;22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75" y="1090800"/>
            <a:ext cx="8850475" cy="2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350" y="1307563"/>
            <a:ext cx="2521275" cy="25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 flipH="1">
            <a:off x="5777475" y="1090775"/>
            <a:ext cx="3066300" cy="3069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801100" y="1138700"/>
            <a:ext cx="104700" cy="29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2"/>
          <p:cNvCxnSpPr/>
          <p:nvPr/>
        </p:nvCxnSpPr>
        <p:spPr>
          <a:xfrm flipH="1" rot="10800000">
            <a:off x="8846350" y="1090750"/>
            <a:ext cx="1200" cy="5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"/>
          <p:cNvSpPr/>
          <p:nvPr/>
        </p:nvSpPr>
        <p:spPr>
          <a:xfrm rot="1685544">
            <a:off x="8493325" y="71425"/>
            <a:ext cx="375650" cy="248850"/>
          </a:xfrm>
          <a:prstGeom prst="flowChartInputOutpu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384300" y="92825"/>
            <a:ext cx="721200" cy="68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895350" y="3357563"/>
            <a:ext cx="7358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895350" y="2278856"/>
            <a:ext cx="73581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32" name="Google Shape;32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9" name="Google Shape;39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0" name="Google Shape;40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9" name="Google Shape;49;p3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3" name="Google Shape;53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4" name="Google Shape;54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57" name="Google Shape;57;p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" name="Google Shape;67;p4"/>
          <p:cNvSpPr txBox="1"/>
          <p:nvPr>
            <p:ph type="ctrTitle"/>
          </p:nvPr>
        </p:nvSpPr>
        <p:spPr>
          <a:xfrm>
            <a:off x="463525" y="2931925"/>
            <a:ext cx="40944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9" name="Google Shape;79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0" name="Google Shape;80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86" name="Google Shape;86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91" name="Google Shape;91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8" name="Google Shape;98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9" name="Google Shape;99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7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" name="Google Shape;117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8" name="Google Shape;118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28" name="Google Shape;128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3" name="Google Shape;133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8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36" name="Google Shape;136;p8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40" name="Google Shape;140;p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8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7" name="Google Shape;147;p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8" name="Google Shape;148;p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51" name="Google Shape;151;p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2" name="Google Shape;162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4" name="Google Shape;164;p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5" name="Google Shape;165;p9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6" name="Google Shape;166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0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9" name="Google Shape;169;p1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10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77" name="Google Shape;177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9" name="Google Shape;179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90750" y="123750"/>
            <a:ext cx="614648" cy="6143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hyperlink" Target="https://www.abgconsultoria.com.br/blog/voce-sobreviveria-no-titanic-um-exemplo-de-regressao-logistica/" TargetMode="External"/><Relationship Id="rId5" Type="http://schemas.openxmlformats.org/officeDocument/2006/relationships/hyperlink" Target="https://medium.com/turing-talks/turing-talks-14-modelo-de-predi%C3%A7%C3%A3o-regress%C3%A3o-log%C3%ADstica-7b70a9098e4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hyperlink" Target="https://scikit-learn.org/stable/modules/generated/sklearn.linear_model.LogisticRegression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www.kaggle.com/surveys/201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gif"/><Relationship Id="rId4" Type="http://schemas.openxmlformats.org/officeDocument/2006/relationships/hyperlink" Target="http://www.r2d3.us/visual-intro-to-machine-learning-part-1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0.png"/><Relationship Id="rId4" Type="http://schemas.openxmlformats.org/officeDocument/2006/relationships/image" Target="../media/image8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png"/><Relationship Id="rId4" Type="http://schemas.openxmlformats.org/officeDocument/2006/relationships/image" Target="../media/image7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7.png"/><Relationship Id="rId4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89.png"/><Relationship Id="rId6" Type="http://schemas.openxmlformats.org/officeDocument/2006/relationships/image" Target="../media/image9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8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4.png"/><Relationship Id="rId4" Type="http://schemas.openxmlformats.org/officeDocument/2006/relationships/image" Target="../media/image92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0.gif"/><Relationship Id="rId4" Type="http://schemas.openxmlformats.org/officeDocument/2006/relationships/image" Target="../media/image9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slundberg/shap" TargetMode="External"/><Relationship Id="rId4" Type="http://schemas.openxmlformats.org/officeDocument/2006/relationships/hyperlink" Target="https://github.com/marcotcr/lime" TargetMode="External"/><Relationship Id="rId5" Type="http://schemas.openxmlformats.org/officeDocument/2006/relationships/hyperlink" Target="https://www.kaggle.com/learn/machine-learning-explainabil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medium.com/turing-talks/turing-talks-16-modelo-de-predi%C3%A7%C3%A3o-naive-bayes-6a3e744e7986" TargetMode="External"/><Relationship Id="rId4" Type="http://schemas.openxmlformats.org/officeDocument/2006/relationships/hyperlink" Target="https://medium.com/turing-talks/turing-talks-12-classifica%C3%A7%C3%A3o-por-svm-f4598094a3f1" TargetMode="External"/><Relationship Id="rId5" Type="http://schemas.openxmlformats.org/officeDocument/2006/relationships/hyperlink" Target="https://medium.com/turing-talks/turing-talks-22-modelos-de-predi%C3%A7%C3%A3o-redes-neurais-parte-3-9c5d5d0c60e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6.png"/><Relationship Id="rId4" Type="http://schemas.openxmlformats.org/officeDocument/2006/relationships/hyperlink" Target="https://linktr.ee/mulheres.em.ia" TargetMode="External"/><Relationship Id="rId5" Type="http://schemas.openxmlformats.org/officeDocument/2006/relationships/hyperlink" Target="https://t.me/mulheres_em_ia" TargetMode="External"/><Relationship Id="rId6" Type="http://schemas.openxmlformats.org/officeDocument/2006/relationships/image" Target="../media/image99.png"/><Relationship Id="rId7" Type="http://schemas.openxmlformats.org/officeDocument/2006/relationships/image" Target="../media/image9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slidescarnival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/>
          <p:nvPr>
            <p:ph idx="4294967295" type="ctrTitle"/>
          </p:nvPr>
        </p:nvSpPr>
        <p:spPr>
          <a:xfrm>
            <a:off x="4065975" y="4167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AULA 7 - CLASSIFICAÇÃO - PT2</a:t>
            </a:r>
            <a:endParaRPr b="1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4013200" y="4659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#BootcampMIA2022 #SomosMIA</a:t>
            </a:r>
            <a:endParaRPr b="1" sz="1700">
              <a:solidFill>
                <a:srgbClr val="DE0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/>
        </p:nvSpPr>
        <p:spPr>
          <a:xfrm>
            <a:off x="514350" y="554531"/>
            <a:ext cx="7143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450" y="1571981"/>
            <a:ext cx="3943079" cy="259215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3"/>
          <p:cNvSpPr txBox="1"/>
          <p:nvPr/>
        </p:nvSpPr>
        <p:spPr>
          <a:xfrm>
            <a:off x="514350" y="1949944"/>
            <a:ext cx="44901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Tenta encontrar uma curva para separar os exemplos de classes diferentes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A curva é ajustada utilizando uma função logística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Work Sans"/>
              <a:buChar char="▹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Calcula a probabilidade de um exemplo ser 0 ou 1 (no nosso desafio, se o passageiro sobreviveu ou não ao naufrágio do Titanic)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0" y="4473250"/>
            <a:ext cx="4536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tem um exemplo de uma regressão logística para o desafio do Titanic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0" y="4742650"/>
            <a:ext cx="5926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 </a:t>
            </a:r>
            <a:r>
              <a:rPr lang="en" sz="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en" sz="800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tem uma explicação um pouco mais aprofundada sobre a matemática por trás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/>
        </p:nvSpPr>
        <p:spPr>
          <a:xfrm>
            <a:off x="514350" y="783131"/>
            <a:ext cx="71430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Qual a probabilidade do Jack sobreviver ao naufrágio?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2825325"/>
            <a:ext cx="3572700" cy="156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514350" y="1845788"/>
            <a:ext cx="1218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= 0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Idade = 20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2554425" y="3499913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</a:t>
            </a:r>
            <a:endParaRPr sz="1400"/>
          </a:p>
        </p:txBody>
      </p:sp>
      <p:sp>
        <p:nvSpPr>
          <p:cNvPr id="309" name="Google Shape;309;p24"/>
          <p:cNvSpPr txBox="1"/>
          <p:nvPr/>
        </p:nvSpPr>
        <p:spPr>
          <a:xfrm>
            <a:off x="2654063" y="3868013"/>
            <a:ext cx="1086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" sz="1400">
                <a:latin typeface="Work Sans"/>
                <a:ea typeface="Work Sans"/>
                <a:cs typeface="Work Sans"/>
                <a:sym typeface="Work Sans"/>
              </a:rPr>
              <a:t>-(-2,13)</a:t>
            </a:r>
            <a:endParaRPr baseline="30000"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0" name="Google Shape;310;p24"/>
          <p:cNvCxnSpPr/>
          <p:nvPr/>
        </p:nvCxnSpPr>
        <p:spPr>
          <a:xfrm>
            <a:off x="2554331" y="3848363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4"/>
          <p:cNvSpPr txBox="1"/>
          <p:nvPr/>
        </p:nvSpPr>
        <p:spPr>
          <a:xfrm>
            <a:off x="2120850" y="2381525"/>
            <a:ext cx="5755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y = -1,33 + (2,55*0) +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2,58*0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0,04*20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-2,13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2120850" y="1905775"/>
            <a:ext cx="6733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1268888" y="3498525"/>
            <a:ext cx="82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</a:t>
            </a:r>
            <a:endParaRPr sz="1400"/>
          </a:p>
        </p:txBody>
      </p:sp>
      <p:sp>
        <p:nvSpPr>
          <p:cNvPr id="314" name="Google Shape;314;p24"/>
          <p:cNvSpPr txBox="1"/>
          <p:nvPr/>
        </p:nvSpPr>
        <p:spPr>
          <a:xfrm>
            <a:off x="1368525" y="3866616"/>
            <a:ext cx="1086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" sz="14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15" name="Google Shape;315;p24"/>
          <p:cNvCxnSpPr/>
          <p:nvPr/>
        </p:nvCxnSpPr>
        <p:spPr>
          <a:xfrm>
            <a:off x="1268794" y="3846966"/>
            <a:ext cx="82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4"/>
          <p:cNvSpPr txBox="1"/>
          <p:nvPr/>
        </p:nvSpPr>
        <p:spPr>
          <a:xfrm>
            <a:off x="635869" y="3568463"/>
            <a:ext cx="633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7" name="Google Shape;317;p24"/>
          <p:cNvSpPr txBox="1"/>
          <p:nvPr/>
        </p:nvSpPr>
        <p:spPr>
          <a:xfrm>
            <a:off x="3977269" y="3456150"/>
            <a:ext cx="11310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Jack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0.106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2184413" y="3568463"/>
            <a:ext cx="633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9" name="Google Shape;319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/>
        </p:nvSpPr>
        <p:spPr>
          <a:xfrm>
            <a:off x="514350" y="325931"/>
            <a:ext cx="71430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da Rose?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514350" y="1464788"/>
            <a:ext cx="1218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= 1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 = 0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 = 1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Idade = 17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2554425" y="3499913"/>
            <a:ext cx="1028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</a:t>
            </a:r>
            <a:endParaRPr sz="1400"/>
          </a:p>
        </p:txBody>
      </p:sp>
      <p:sp>
        <p:nvSpPr>
          <p:cNvPr id="327" name="Google Shape;327;p25"/>
          <p:cNvSpPr txBox="1"/>
          <p:nvPr/>
        </p:nvSpPr>
        <p:spPr>
          <a:xfrm>
            <a:off x="2654063" y="3868013"/>
            <a:ext cx="1086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" sz="1400">
                <a:latin typeface="Work Sans"/>
                <a:ea typeface="Work Sans"/>
                <a:cs typeface="Work Sans"/>
                <a:sym typeface="Work Sans"/>
              </a:rPr>
              <a:t>-3,12</a:t>
            </a:r>
            <a:endParaRPr baseline="30000"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28" name="Google Shape;328;p25"/>
          <p:cNvCxnSpPr/>
          <p:nvPr/>
        </p:nvCxnSpPr>
        <p:spPr>
          <a:xfrm>
            <a:off x="2554331" y="3848363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5"/>
          <p:cNvSpPr txBox="1"/>
          <p:nvPr/>
        </p:nvSpPr>
        <p:spPr>
          <a:xfrm>
            <a:off x="2120850" y="2000525"/>
            <a:ext cx="5847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y = -1,33 + (2,55*1) +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1,27*0) +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2,58*1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0,04*17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3,12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2120850" y="1524775"/>
            <a:ext cx="7237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 = -1,33 + (2,55*I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feminino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(1,27*I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2classe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+ (2,58*I</a:t>
            </a:r>
            <a:r>
              <a:rPr baseline="-25000"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1classe</a:t>
            </a: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) - (0,04*Idade)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1268888" y="3498525"/>
            <a:ext cx="824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</a:t>
            </a:r>
            <a:endParaRPr sz="1400"/>
          </a:p>
        </p:txBody>
      </p:sp>
      <p:sp>
        <p:nvSpPr>
          <p:cNvPr id="332" name="Google Shape;332;p25"/>
          <p:cNvSpPr txBox="1"/>
          <p:nvPr/>
        </p:nvSpPr>
        <p:spPr>
          <a:xfrm>
            <a:off x="1368525" y="3866616"/>
            <a:ext cx="10860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1 + e</a:t>
            </a:r>
            <a:r>
              <a:rPr baseline="30000" lang="en" sz="1400">
                <a:latin typeface="Work Sans"/>
                <a:ea typeface="Work Sans"/>
                <a:cs typeface="Work Sans"/>
                <a:sym typeface="Work Sans"/>
              </a:rPr>
              <a:t>-y</a:t>
            </a:r>
            <a:endParaRPr baseline="30000" sz="14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33" name="Google Shape;333;p25"/>
          <p:cNvCxnSpPr/>
          <p:nvPr/>
        </p:nvCxnSpPr>
        <p:spPr>
          <a:xfrm>
            <a:off x="1268794" y="3846966"/>
            <a:ext cx="82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5"/>
          <p:cNvSpPr txBox="1"/>
          <p:nvPr/>
        </p:nvSpPr>
        <p:spPr>
          <a:xfrm>
            <a:off x="635869" y="3568463"/>
            <a:ext cx="633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Rose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3977269" y="3456150"/>
            <a:ext cx="12180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p</a:t>
            </a:r>
            <a:r>
              <a:rPr baseline="-25000" lang="en" sz="1400">
                <a:latin typeface="Work Sans"/>
                <a:ea typeface="Work Sans"/>
                <a:cs typeface="Work Sans"/>
                <a:sym typeface="Work Sans"/>
              </a:rPr>
              <a:t>Rose 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0.957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2184413" y="3568463"/>
            <a:ext cx="633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=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425" y="2448500"/>
            <a:ext cx="1995900" cy="199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38" name="Google Shape;338;p25"/>
          <p:cNvSpPr txBox="1"/>
          <p:nvPr/>
        </p:nvSpPr>
        <p:spPr>
          <a:xfrm>
            <a:off x="-1575" y="4803850"/>
            <a:ext cx="3826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 tem a implementação logística do Sklearn para vocês brincarem :D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9" name="Google Shape;339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/>
        </p:nvSpPr>
        <p:spPr>
          <a:xfrm>
            <a:off x="514350" y="554531"/>
            <a:ext cx="79818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 </a:t>
            </a:r>
            <a:r>
              <a:rPr b="1" lang="en" sz="3600">
                <a:latin typeface="Work Sans"/>
                <a:ea typeface="Work Sans"/>
                <a:cs typeface="Work Sans"/>
                <a:sym typeface="Work Sans"/>
              </a:rPr>
              <a:t>regressão </a:t>
            </a: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logística é um dos modelos mais utilizados porque...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26"/>
          <p:cNvSpPr txBox="1"/>
          <p:nvPr/>
        </p:nvSpPr>
        <p:spPr>
          <a:xfrm>
            <a:off x="4690313" y="2111644"/>
            <a:ext cx="41925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um modelo simples de ser implementado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Geralmente é eficiente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▹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Retorna uma probabilidade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6" name="Google Shape;3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81" y="1986488"/>
            <a:ext cx="3617535" cy="271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 txBox="1"/>
          <p:nvPr/>
        </p:nvSpPr>
        <p:spPr>
          <a:xfrm>
            <a:off x="0" y="4874175"/>
            <a:ext cx="4211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 acordo com </a:t>
            </a: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pesquisa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realizada pelo Kaggle em 2017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suas desvantagens?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 b="0" l="31776" r="27794" t="0"/>
          <a:stretch/>
        </p:blipFill>
        <p:spPr>
          <a:xfrm>
            <a:off x="5543925" y="2525288"/>
            <a:ext cx="1444069" cy="200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350" y="2689772"/>
            <a:ext cx="2828925" cy="190738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7"/>
          <p:cNvSpPr txBox="1"/>
          <p:nvPr/>
        </p:nvSpPr>
        <p:spPr>
          <a:xfrm>
            <a:off x="549225" y="1382606"/>
            <a:ext cx="70734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É necessário tomar cuidado com features correlacionadas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Performa mal com problemas não linearmente separáveis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7" name="Google Shape;357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/>
        </p:nvSpPr>
        <p:spPr>
          <a:xfrm>
            <a:off x="514350" y="799983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ver mais um modelo de classificação?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147" y="1893449"/>
            <a:ext cx="3967800" cy="22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4" name="Google Shape;364;p28"/>
          <p:cNvSpPr txBox="1"/>
          <p:nvPr/>
        </p:nvSpPr>
        <p:spPr>
          <a:xfrm>
            <a:off x="1184119" y="2878875"/>
            <a:ext cx="2220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4477463" y="3263719"/>
            <a:ext cx="917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1916775" y="3796575"/>
            <a:ext cx="1258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4721663" y="4026000"/>
            <a:ext cx="2397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5772544" y="2432372"/>
            <a:ext cx="2113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2930681" y="2179988"/>
            <a:ext cx="2686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0" name="Google Shape;370;p28"/>
          <p:cNvSpPr/>
          <p:nvPr/>
        </p:nvSpPr>
        <p:spPr>
          <a:xfrm>
            <a:off x="4686532" y="3964949"/>
            <a:ext cx="2397900" cy="606900"/>
          </a:xfrm>
          <a:prstGeom prst="roundRect">
            <a:avLst>
              <a:gd fmla="val 16667" name="adj"/>
            </a:avLst>
          </a:prstGeom>
          <a:solidFill>
            <a:srgbClr val="DE094C">
              <a:alpha val="157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1184120" y="2824125"/>
            <a:ext cx="2220300" cy="60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4264829" y="3208975"/>
            <a:ext cx="1130400" cy="606900"/>
          </a:xfrm>
          <a:prstGeom prst="roundRect">
            <a:avLst>
              <a:gd fmla="val 16667" name="adj"/>
            </a:avLst>
          </a:prstGeom>
          <a:solidFill>
            <a:srgbClr val="DE094C">
              <a:alpha val="157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9"/>
          <p:cNvSpPr txBox="1"/>
          <p:nvPr/>
        </p:nvSpPr>
        <p:spPr>
          <a:xfrm>
            <a:off x="642056" y="1960050"/>
            <a:ext cx="71898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4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/>
        </p:nvSpPr>
        <p:spPr>
          <a:xfrm>
            <a:off x="628650" y="8212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Vamos começar com alguns exemplos...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500" y="1028600"/>
            <a:ext cx="2355519" cy="38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873" y="1791839"/>
            <a:ext cx="2584398" cy="258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416" y="3269513"/>
            <a:ext cx="1744356" cy="95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4497" y="2324444"/>
            <a:ext cx="1728204" cy="94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5501" y="1370289"/>
            <a:ext cx="1726185" cy="9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0"/>
          <p:cNvSpPr txBox="1"/>
          <p:nvPr/>
        </p:nvSpPr>
        <p:spPr>
          <a:xfrm>
            <a:off x="956135" y="4221387"/>
            <a:ext cx="1089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Akinator!</a:t>
            </a:r>
            <a:endParaRPr b="1" sz="1700"/>
          </a:p>
        </p:txBody>
      </p:sp>
      <p:sp>
        <p:nvSpPr>
          <p:cNvPr id="392" name="Google Shape;392;p30"/>
          <p:cNvSpPr txBox="1"/>
          <p:nvPr/>
        </p:nvSpPr>
        <p:spPr>
          <a:xfrm>
            <a:off x="2780845" y="4221387"/>
            <a:ext cx="1874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Recomendação de APPs!</a:t>
            </a:r>
            <a:endParaRPr b="1" sz="1800"/>
          </a:p>
        </p:txBody>
      </p:sp>
      <p:sp>
        <p:nvSpPr>
          <p:cNvPr id="393" name="Google Shape;393;p30"/>
          <p:cNvSpPr txBox="1"/>
          <p:nvPr/>
        </p:nvSpPr>
        <p:spPr>
          <a:xfrm>
            <a:off x="5661295" y="4221387"/>
            <a:ext cx="1874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Espécies de animais!</a:t>
            </a:r>
            <a:endParaRPr b="1" sz="1800"/>
          </a:p>
        </p:txBody>
      </p:sp>
      <p:sp>
        <p:nvSpPr>
          <p:cNvPr id="394" name="Google Shape;394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/>
        </p:nvSpPr>
        <p:spPr>
          <a:xfrm>
            <a:off x="5350669" y="1810950"/>
            <a:ext cx="20217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❖"/>
            </a:pPr>
            <a:r>
              <a:rPr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Escolaridade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❖"/>
            </a:pPr>
            <a:r>
              <a:rPr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Faixa etária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❖"/>
            </a:pPr>
            <a:r>
              <a:rPr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 baixado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8994" y="30831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1956" y="30831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475" y="3083163"/>
            <a:ext cx="259556" cy="2595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31"/>
          <p:cNvGraphicFramePr/>
          <p:nvPr/>
        </p:nvGraphicFramePr>
        <p:xfrm>
          <a:off x="761006" y="1350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4" name="Google Shape;4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1086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80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7182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6473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4397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1655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9063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5152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3118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94938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1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5" name="Google Shape;415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32"/>
          <p:cNvGraphicFramePr/>
          <p:nvPr/>
        </p:nvGraphicFramePr>
        <p:xfrm>
          <a:off x="761006" y="1350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1" name="Google Shape;4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1086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80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7182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6473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4397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1655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9063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5152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3118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94938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2"/>
          <p:cNvSpPr txBox="1"/>
          <p:nvPr/>
        </p:nvSpPr>
        <p:spPr>
          <a:xfrm>
            <a:off x="5350669" y="1577513"/>
            <a:ext cx="3279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lang="en" sz="1400">
                <a:solidFill>
                  <a:srgbClr val="3F3F3F"/>
                </a:solidFill>
              </a:rPr>
              <a:t>Uma pessoa adulta com ensino médio completo. Qual aplicativo você recomendaria?</a:t>
            </a:r>
            <a:endParaRPr sz="14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2" name="Google Shape;4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919" y="24222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0919" y="32046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0919" y="2792651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2"/>
          <p:cNvSpPr/>
          <p:nvPr/>
        </p:nvSpPr>
        <p:spPr>
          <a:xfrm>
            <a:off x="5664994" y="2487741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36" name="Google Shape;436;p32"/>
          <p:cNvSpPr/>
          <p:nvPr/>
        </p:nvSpPr>
        <p:spPr>
          <a:xfrm>
            <a:off x="5664994" y="2858175"/>
            <a:ext cx="128400" cy="1284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37" name="Google Shape;437;p32"/>
          <p:cNvSpPr/>
          <p:nvPr/>
        </p:nvSpPr>
        <p:spPr>
          <a:xfrm>
            <a:off x="5664994" y="3270131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38" name="Google Shape;438;p32"/>
          <p:cNvSpPr/>
          <p:nvPr/>
        </p:nvSpPr>
        <p:spPr>
          <a:xfrm>
            <a:off x="5664994" y="2858175"/>
            <a:ext cx="128400" cy="1284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39" name="Google Shape;439;p32"/>
          <p:cNvSpPr/>
          <p:nvPr/>
        </p:nvSpPr>
        <p:spPr>
          <a:xfrm>
            <a:off x="761006" y="2320125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760988" y="3610294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760988" y="3929578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5195" r="0" t="0"/>
          <a:stretch/>
        </p:blipFill>
        <p:spPr>
          <a:xfrm>
            <a:off x="1032550" y="1464275"/>
            <a:ext cx="2430600" cy="341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5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 na Neuralmed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Mestra em Sistemas de Informação pela USP com pesquisa em inteligência artificial e área de aplicação em bioinformática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14" name="Google Shape;214;p15"/>
          <p:cNvGrpSpPr/>
          <p:nvPr/>
        </p:nvGrpSpPr>
        <p:grpSpPr>
          <a:xfrm>
            <a:off x="256837" y="552787"/>
            <a:ext cx="445578" cy="445773"/>
            <a:chOff x="557511" y="3214925"/>
            <a:chExt cx="719836" cy="720150"/>
          </a:xfrm>
        </p:grpSpPr>
        <p:sp>
          <p:nvSpPr>
            <p:cNvPr id="215" name="Google Shape;215;p15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5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Priscilla Koch Wagner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4790575" y="4093525"/>
            <a:ext cx="1876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priscillaKW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priscilla-wagner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1" name="Google Shape;2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46" y="46028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 rotWithShape="1">
          <a:blip r:embed="rId5">
            <a:alphaModFix/>
          </a:blip>
          <a:srcRect b="13720" l="16911" r="15978" t="18257"/>
          <a:stretch/>
        </p:blipFill>
        <p:spPr>
          <a:xfrm>
            <a:off x="4537650" y="4147725"/>
            <a:ext cx="252933" cy="2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33"/>
          <p:cNvGraphicFramePr/>
          <p:nvPr/>
        </p:nvGraphicFramePr>
        <p:xfrm>
          <a:off x="761006" y="1350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1086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80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7182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6473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4397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1655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9063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5152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3118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94938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3"/>
          <p:cNvSpPr txBox="1"/>
          <p:nvPr/>
        </p:nvSpPr>
        <p:spPr>
          <a:xfrm>
            <a:off x="5350669" y="1577513"/>
            <a:ext cx="3480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lang="en" sz="1400">
                <a:solidFill>
                  <a:srgbClr val="3F3F3F"/>
                </a:solidFill>
              </a:rPr>
              <a:t>Uma pessoa aposentada de 65 anos. Qual aplicativo você recomendaria?</a:t>
            </a:r>
            <a:endParaRPr sz="14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60" name="Google Shape;4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919" y="24222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0919" y="32046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0919" y="2792651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3"/>
          <p:cNvSpPr/>
          <p:nvPr/>
        </p:nvSpPr>
        <p:spPr>
          <a:xfrm>
            <a:off x="5664994" y="2487741"/>
            <a:ext cx="128400" cy="128400"/>
          </a:xfrm>
          <a:prstGeom prst="ellipse">
            <a:avLst/>
          </a:prstGeom>
          <a:noFill/>
          <a:ln cap="flat" cmpd="sng" w="19050">
            <a:solidFill>
              <a:srgbClr val="23E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64" name="Google Shape;464;p33"/>
          <p:cNvSpPr/>
          <p:nvPr/>
        </p:nvSpPr>
        <p:spPr>
          <a:xfrm>
            <a:off x="5664994" y="2858175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65" name="Google Shape;465;p33"/>
          <p:cNvSpPr/>
          <p:nvPr/>
        </p:nvSpPr>
        <p:spPr>
          <a:xfrm>
            <a:off x="5664994" y="3270131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66" name="Google Shape;466;p33"/>
          <p:cNvSpPr/>
          <p:nvPr/>
        </p:nvSpPr>
        <p:spPr>
          <a:xfrm>
            <a:off x="5664994" y="2481928"/>
            <a:ext cx="128400" cy="1284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67" name="Google Shape;467;p33"/>
          <p:cNvSpPr/>
          <p:nvPr/>
        </p:nvSpPr>
        <p:spPr>
          <a:xfrm>
            <a:off x="760988" y="1679766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760988" y="2000091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760988" y="3288356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760988" y="4259541"/>
            <a:ext cx="3604200" cy="321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3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2" name="Google Shape;472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 txBox="1"/>
          <p:nvPr/>
        </p:nvSpPr>
        <p:spPr>
          <a:xfrm>
            <a:off x="5350669" y="1577513"/>
            <a:ext cx="3279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lang="en" sz="14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4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478" name="Google Shape;478;p34"/>
          <p:cNvSpPr/>
          <p:nvPr/>
        </p:nvSpPr>
        <p:spPr>
          <a:xfrm>
            <a:off x="5727619" y="2520459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79" name="Google Shape;479;p34"/>
          <p:cNvSpPr/>
          <p:nvPr/>
        </p:nvSpPr>
        <p:spPr>
          <a:xfrm>
            <a:off x="5727619" y="2888513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93594" y="2401238"/>
            <a:ext cx="1379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Escolaridade</a:t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481" name="Google Shape;481;p34"/>
          <p:cNvSpPr txBox="1"/>
          <p:nvPr/>
        </p:nvSpPr>
        <p:spPr>
          <a:xfrm>
            <a:off x="5893594" y="2792738"/>
            <a:ext cx="1629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Faixa etária</a:t>
            </a:r>
            <a:endParaRPr sz="1400">
              <a:solidFill>
                <a:srgbClr val="3F3F3F"/>
              </a:solidFill>
            </a:endParaRPr>
          </a:p>
        </p:txBody>
      </p:sp>
      <p:graphicFrame>
        <p:nvGraphicFramePr>
          <p:cNvPr id="482" name="Google Shape;482;p34"/>
          <p:cNvGraphicFramePr/>
          <p:nvPr/>
        </p:nvGraphicFramePr>
        <p:xfrm>
          <a:off x="761006" y="13504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3" name="Google Shape;4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1086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80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7182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6473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4397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1655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9063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5152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3118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94938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4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" name="Google Shape;499;p35"/>
          <p:cNvGraphicFramePr/>
          <p:nvPr/>
        </p:nvGraphicFramePr>
        <p:xfrm>
          <a:off x="761006" y="1369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00" name="Google Shape;500;p35"/>
          <p:cNvSpPr txBox="1"/>
          <p:nvPr/>
        </p:nvSpPr>
        <p:spPr>
          <a:xfrm>
            <a:off x="5236369" y="1196513"/>
            <a:ext cx="3279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lang="en" sz="14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4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501" name="Google Shape;501;p35"/>
          <p:cNvSpPr/>
          <p:nvPr/>
        </p:nvSpPr>
        <p:spPr>
          <a:xfrm>
            <a:off x="5613319" y="2063259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502" name="Google Shape;502;p35"/>
          <p:cNvSpPr/>
          <p:nvPr/>
        </p:nvSpPr>
        <p:spPr>
          <a:xfrm>
            <a:off x="5613319" y="2355113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503" name="Google Shape;503;p35"/>
          <p:cNvSpPr txBox="1"/>
          <p:nvPr/>
        </p:nvSpPr>
        <p:spPr>
          <a:xfrm>
            <a:off x="5779294" y="1944038"/>
            <a:ext cx="1379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Escolaridade</a:t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5779294" y="2259338"/>
            <a:ext cx="1629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Faixa etária</a:t>
            </a:r>
            <a:endParaRPr sz="1400">
              <a:solidFill>
                <a:srgbClr val="3F3F3F"/>
              </a:solidFill>
            </a:endParaRPr>
          </a:p>
        </p:txBody>
      </p:sp>
      <p:graphicFrame>
        <p:nvGraphicFramePr>
          <p:cNvPr id="505" name="Google Shape;505;p35"/>
          <p:cNvGraphicFramePr/>
          <p:nvPr/>
        </p:nvGraphicFramePr>
        <p:xfrm>
          <a:off x="4616513" y="3715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802125"/>
                <a:gridCol w="1802125"/>
              </a:tblGrid>
              <a:tr h="28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accent1"/>
                    </a:solidFill>
                  </a:tcPr>
                </a:tc>
                <a:tc hMerge="1"/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Adulto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Idoso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graphicFrame>
        <p:nvGraphicFramePr>
          <p:cNvPr id="506" name="Google Shape;506;p35"/>
          <p:cNvGraphicFramePr/>
          <p:nvPr/>
        </p:nvGraphicFramePr>
        <p:xfrm>
          <a:off x="4616513" y="26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802125"/>
                <a:gridCol w="1802125"/>
              </a:tblGrid>
              <a:tr h="28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accent1"/>
                    </a:solidFill>
                  </a:tcPr>
                </a:tc>
                <a:tc hMerge="1"/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512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075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5444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375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5306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238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2819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6563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0306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050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69124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29843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65220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3945109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362435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459692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7101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33189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115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975315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5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8" name="Google Shape;528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0644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606" y="436777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3856" y="436777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606" y="436777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356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6069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781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2356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8106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5347" y="4367765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44" name="Google Shape;544;p36"/>
          <p:cNvGraphicFramePr/>
          <p:nvPr/>
        </p:nvGraphicFramePr>
        <p:xfrm>
          <a:off x="761006" y="1369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45" name="Google Shape;545;p36"/>
          <p:cNvSpPr txBox="1"/>
          <p:nvPr/>
        </p:nvSpPr>
        <p:spPr>
          <a:xfrm>
            <a:off x="5236369" y="1196513"/>
            <a:ext cx="32790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lang="en" sz="1400">
                <a:solidFill>
                  <a:srgbClr val="3F3F3F"/>
                </a:solidFill>
              </a:rPr>
              <a:t>Entre faixa etária e escolaridade, qual parece ser mais importante para recomendar um aplicativo?</a:t>
            </a:r>
            <a:endParaRPr sz="1400">
              <a:solidFill>
                <a:srgbClr val="3F3F3F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546" name="Google Shape;546;p36"/>
          <p:cNvSpPr/>
          <p:nvPr/>
        </p:nvSpPr>
        <p:spPr>
          <a:xfrm>
            <a:off x="5613319" y="2063259"/>
            <a:ext cx="128400" cy="1284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547" name="Google Shape;547;p36"/>
          <p:cNvSpPr/>
          <p:nvPr/>
        </p:nvSpPr>
        <p:spPr>
          <a:xfrm>
            <a:off x="5613319" y="2355113"/>
            <a:ext cx="128400" cy="1284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548" name="Google Shape;548;p36"/>
          <p:cNvSpPr txBox="1"/>
          <p:nvPr/>
        </p:nvSpPr>
        <p:spPr>
          <a:xfrm>
            <a:off x="5779294" y="1944038"/>
            <a:ext cx="13794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Escolaridade</a:t>
            </a:r>
            <a:endParaRPr sz="1400">
              <a:solidFill>
                <a:srgbClr val="3F3F3F"/>
              </a:solidFill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5779294" y="2259338"/>
            <a:ext cx="1629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3F3F"/>
                </a:solidFill>
              </a:rPr>
              <a:t>Faixa etária</a:t>
            </a:r>
            <a:endParaRPr sz="1400">
              <a:solidFill>
                <a:srgbClr val="3F3F3F"/>
              </a:solidFill>
            </a:endParaRPr>
          </a:p>
        </p:txBody>
      </p:sp>
      <p:graphicFrame>
        <p:nvGraphicFramePr>
          <p:cNvPr id="550" name="Google Shape;550;p36"/>
          <p:cNvGraphicFramePr/>
          <p:nvPr/>
        </p:nvGraphicFramePr>
        <p:xfrm>
          <a:off x="4616513" y="37154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802125"/>
                <a:gridCol w="1802125"/>
              </a:tblGrid>
              <a:tr h="28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accent1"/>
                    </a:solidFill>
                  </a:tcPr>
                </a:tc>
                <a:tc hMerge="1"/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Adulto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Idoso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graphicFrame>
        <p:nvGraphicFramePr>
          <p:cNvPr id="551" name="Google Shape;551;p36"/>
          <p:cNvGraphicFramePr/>
          <p:nvPr/>
        </p:nvGraphicFramePr>
        <p:xfrm>
          <a:off x="4616513" y="263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802125"/>
                <a:gridCol w="1802125"/>
              </a:tblGrid>
              <a:tr h="28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accent1"/>
                    </a:solidFill>
                  </a:tcPr>
                </a:tc>
                <a:tc hMerge="1"/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pic>
        <p:nvPicPr>
          <p:cNvPr id="552" name="Google Shape;5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512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9075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5444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375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5306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5238" y="32888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2819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6563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0306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69124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29843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65220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3945109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362435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459692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7101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331897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11565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975315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6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72" name="Google Shape;57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4050" y="3288817"/>
            <a:ext cx="259556" cy="25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/>
          <p:nvPr/>
        </p:nvSpPr>
        <p:spPr>
          <a:xfrm>
            <a:off x="5769825" y="1668263"/>
            <a:ext cx="1362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Faixa etária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578" name="Google Shape;578;p37"/>
          <p:cNvSpPr/>
          <p:nvPr/>
        </p:nvSpPr>
        <p:spPr>
          <a:xfrm>
            <a:off x="4756631" y="2752510"/>
            <a:ext cx="1049100" cy="376800"/>
          </a:xfrm>
          <a:prstGeom prst="rect">
            <a:avLst/>
          </a:prstGeom>
          <a:solidFill>
            <a:srgbClr val="DE094C">
              <a:alpha val="157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Idoso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579" name="Google Shape;579;p37"/>
          <p:cNvSpPr/>
          <p:nvPr/>
        </p:nvSpPr>
        <p:spPr>
          <a:xfrm>
            <a:off x="7081894" y="2752510"/>
            <a:ext cx="1049100" cy="376800"/>
          </a:xfrm>
          <a:prstGeom prst="rect">
            <a:avLst/>
          </a:prstGeom>
          <a:solidFill>
            <a:srgbClr val="B41F79">
              <a:alpha val="494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Adulto</a:t>
            </a:r>
            <a:endParaRPr sz="1100">
              <a:solidFill>
                <a:srgbClr val="3F3F3F"/>
              </a:solidFill>
            </a:endParaRPr>
          </a:p>
        </p:txBody>
      </p:sp>
      <p:pic>
        <p:nvPicPr>
          <p:cNvPr id="580" name="Google Shape;5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1337" y="3407363"/>
            <a:ext cx="259556" cy="259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37"/>
          <p:cNvCxnSpPr>
            <a:stCxn id="577" idx="2"/>
            <a:endCxn id="578" idx="0"/>
          </p:cNvCxnSpPr>
          <p:nvPr/>
        </p:nvCxnSpPr>
        <p:spPr>
          <a:xfrm rot="5400000">
            <a:off x="5535375" y="1836863"/>
            <a:ext cx="661500" cy="116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7"/>
          <p:cNvCxnSpPr>
            <a:stCxn id="577" idx="2"/>
            <a:endCxn id="579" idx="0"/>
          </p:cNvCxnSpPr>
          <p:nvPr/>
        </p:nvCxnSpPr>
        <p:spPr>
          <a:xfrm flipH="1" rot="-5400000">
            <a:off x="6698025" y="1843913"/>
            <a:ext cx="661500" cy="1155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37"/>
          <p:cNvCxnSpPr/>
          <p:nvPr/>
        </p:nvCxnSpPr>
        <p:spPr>
          <a:xfrm>
            <a:off x="5281106" y="3122878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84" name="Google Shape;584;p37"/>
          <p:cNvGraphicFramePr/>
          <p:nvPr/>
        </p:nvGraphicFramePr>
        <p:xfrm>
          <a:off x="761006" y="1369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85" name="Google Shape;5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04131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13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6509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580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3724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0981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8390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4478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244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88206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7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6" name="Google Shape;596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/>
          <p:nvPr/>
        </p:nvSpPr>
        <p:spPr>
          <a:xfrm>
            <a:off x="6074625" y="1022282"/>
            <a:ext cx="1362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Faixa etária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02" name="Google Shape;602;p38"/>
          <p:cNvSpPr/>
          <p:nvPr/>
        </p:nvSpPr>
        <p:spPr>
          <a:xfrm>
            <a:off x="5061431" y="2106529"/>
            <a:ext cx="1049100" cy="376800"/>
          </a:xfrm>
          <a:prstGeom prst="rect">
            <a:avLst/>
          </a:prstGeom>
          <a:solidFill>
            <a:srgbClr val="DE094C">
              <a:alpha val="157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Idoso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7386694" y="2106529"/>
            <a:ext cx="1049100" cy="376800"/>
          </a:xfrm>
          <a:prstGeom prst="rect">
            <a:avLst/>
          </a:prstGeom>
          <a:solidFill>
            <a:srgbClr val="B41F79">
              <a:alpha val="494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Adulto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04" name="Google Shape;604;p38"/>
          <p:cNvSpPr/>
          <p:nvPr/>
        </p:nvSpPr>
        <p:spPr>
          <a:xfrm>
            <a:off x="7969069" y="3522060"/>
            <a:ext cx="1049100" cy="376800"/>
          </a:xfrm>
          <a:prstGeom prst="rect">
            <a:avLst/>
          </a:prstGeom>
          <a:solidFill>
            <a:srgbClr val="B41F79">
              <a:alpha val="494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Ensino médio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7386694" y="2749822"/>
            <a:ext cx="1049100" cy="3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Escolaridade</a:t>
            </a:r>
            <a:endParaRPr sz="1100">
              <a:solidFill>
                <a:srgbClr val="3F3F3F"/>
              </a:solidFill>
            </a:endParaRPr>
          </a:p>
        </p:txBody>
      </p:sp>
      <p:pic>
        <p:nvPicPr>
          <p:cNvPr id="606" name="Google Shape;6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137" y="276138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9528" y="411288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3766" y="4112895"/>
            <a:ext cx="259556" cy="259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38"/>
          <p:cNvCxnSpPr>
            <a:stCxn id="601" idx="2"/>
            <a:endCxn id="602" idx="0"/>
          </p:cNvCxnSpPr>
          <p:nvPr/>
        </p:nvCxnSpPr>
        <p:spPr>
          <a:xfrm rot="5400000">
            <a:off x="5840175" y="1190882"/>
            <a:ext cx="661500" cy="1169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38"/>
          <p:cNvCxnSpPr>
            <a:stCxn id="601" idx="2"/>
            <a:endCxn id="603" idx="0"/>
          </p:cNvCxnSpPr>
          <p:nvPr/>
        </p:nvCxnSpPr>
        <p:spPr>
          <a:xfrm flipH="1" rot="-5400000">
            <a:off x="7002825" y="1197932"/>
            <a:ext cx="661500" cy="1155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38"/>
          <p:cNvCxnSpPr>
            <a:stCxn id="603" idx="2"/>
            <a:endCxn id="605" idx="0"/>
          </p:cNvCxnSpPr>
          <p:nvPr/>
        </p:nvCxnSpPr>
        <p:spPr>
          <a:xfrm flipH="1" rot="-5400000">
            <a:off x="7778344" y="2616229"/>
            <a:ext cx="2664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38"/>
          <p:cNvCxnSpPr/>
          <p:nvPr/>
        </p:nvCxnSpPr>
        <p:spPr>
          <a:xfrm>
            <a:off x="5585906" y="248749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13" name="Google Shape;613;p38"/>
          <p:cNvGraphicFramePr/>
          <p:nvPr/>
        </p:nvGraphicFramePr>
        <p:xfrm>
          <a:off x="761006" y="1369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1F79">
                        <a:alpha val="49460"/>
                      </a:srgbClr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094C">
                        <a:alpha val="1576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14" name="Google Shape;614;p38"/>
          <p:cNvSpPr/>
          <p:nvPr/>
        </p:nvSpPr>
        <p:spPr>
          <a:xfrm>
            <a:off x="6595144" y="3529897"/>
            <a:ext cx="1088400" cy="376800"/>
          </a:xfrm>
          <a:prstGeom prst="rect">
            <a:avLst/>
          </a:prstGeom>
          <a:solidFill>
            <a:srgbClr val="DE094C">
              <a:alpha val="157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Ensino superior</a:t>
            </a:r>
            <a:endParaRPr sz="1100">
              <a:solidFill>
                <a:srgbClr val="3F3F3F"/>
              </a:solidFill>
            </a:endParaRPr>
          </a:p>
        </p:txBody>
      </p:sp>
      <p:cxnSp>
        <p:nvCxnSpPr>
          <p:cNvPr id="615" name="Google Shape;615;p38"/>
          <p:cNvCxnSpPr>
            <a:stCxn id="605" idx="2"/>
            <a:endCxn id="614" idx="0"/>
          </p:cNvCxnSpPr>
          <p:nvPr/>
        </p:nvCxnSpPr>
        <p:spPr>
          <a:xfrm rot="5400000">
            <a:off x="7323694" y="2942272"/>
            <a:ext cx="403200" cy="77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38"/>
          <p:cNvCxnSpPr>
            <a:stCxn id="605" idx="2"/>
            <a:endCxn id="604" idx="0"/>
          </p:cNvCxnSpPr>
          <p:nvPr/>
        </p:nvCxnSpPr>
        <p:spPr>
          <a:xfrm flipH="1" rot="-5400000">
            <a:off x="8004694" y="3033172"/>
            <a:ext cx="395400" cy="582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8"/>
          <p:cNvCxnSpPr/>
          <p:nvPr/>
        </p:nvCxnSpPr>
        <p:spPr>
          <a:xfrm>
            <a:off x="7139306" y="390654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38"/>
          <p:cNvCxnSpPr/>
          <p:nvPr/>
        </p:nvCxnSpPr>
        <p:spPr>
          <a:xfrm>
            <a:off x="8493544" y="390654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9" name="Google Shape;61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8344" y="411413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7853" y="411413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7363" y="4114133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719" y="411412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463" y="411412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3206" y="411412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9087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8378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6302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356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7057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3013988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8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33" name="Google Shape;633;p38"/>
          <p:cNvGraphicFramePr/>
          <p:nvPr/>
        </p:nvGraphicFramePr>
        <p:xfrm>
          <a:off x="4959413" y="347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802125"/>
                <a:gridCol w="1802125"/>
              </a:tblGrid>
              <a:tr h="285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chemeClr val="accent1"/>
                    </a:solidFill>
                  </a:tcPr>
                </a:tc>
                <a:tc hMerge="1"/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Médio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Ensino Superior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DE094C">
                        <a:alpha val="51090"/>
                      </a:srgbClr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39"/>
          <p:cNvGraphicFramePr/>
          <p:nvPr/>
        </p:nvGraphicFramePr>
        <p:xfrm>
          <a:off x="761006" y="13695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1341525"/>
                <a:gridCol w="1277750"/>
                <a:gridCol w="984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Escolaridade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Faixa etária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Aplicativo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médio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Idoso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Ensino superior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Adulto</a:t>
                      </a:r>
                      <a:endParaRPr sz="1200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39" name="Google Shape;6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1704131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331132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66509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958000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3637244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460981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428390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0050" y="234478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050" y="2024456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0050" y="2988206"/>
            <a:ext cx="259556" cy="25955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9"/>
          <p:cNvSpPr txBox="1"/>
          <p:nvPr/>
        </p:nvSpPr>
        <p:spPr>
          <a:xfrm>
            <a:off x="628650" y="721875"/>
            <a:ext cx="7143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Recomendação de apps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0" name="Google Shape;650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6074625" y="1022282"/>
            <a:ext cx="1362300" cy="42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Faixa etária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52" name="Google Shape;652;p39"/>
          <p:cNvSpPr/>
          <p:nvPr/>
        </p:nvSpPr>
        <p:spPr>
          <a:xfrm>
            <a:off x="5061431" y="2106529"/>
            <a:ext cx="1049100" cy="376800"/>
          </a:xfrm>
          <a:prstGeom prst="rect">
            <a:avLst/>
          </a:prstGeom>
          <a:solidFill>
            <a:srgbClr val="DE094C">
              <a:alpha val="157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Idoso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53" name="Google Shape;653;p39"/>
          <p:cNvSpPr/>
          <p:nvPr/>
        </p:nvSpPr>
        <p:spPr>
          <a:xfrm>
            <a:off x="7386694" y="2106529"/>
            <a:ext cx="1049100" cy="376800"/>
          </a:xfrm>
          <a:prstGeom prst="rect">
            <a:avLst/>
          </a:prstGeom>
          <a:solidFill>
            <a:srgbClr val="B41F79">
              <a:alpha val="494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Adulto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54" name="Google Shape;654;p39"/>
          <p:cNvSpPr/>
          <p:nvPr/>
        </p:nvSpPr>
        <p:spPr>
          <a:xfrm>
            <a:off x="7969069" y="3522060"/>
            <a:ext cx="1049100" cy="376800"/>
          </a:xfrm>
          <a:prstGeom prst="rect">
            <a:avLst/>
          </a:prstGeom>
          <a:solidFill>
            <a:srgbClr val="B41F79">
              <a:alpha val="494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Ensino médio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655" name="Google Shape;655;p39"/>
          <p:cNvSpPr/>
          <p:nvPr/>
        </p:nvSpPr>
        <p:spPr>
          <a:xfrm>
            <a:off x="7386694" y="2749822"/>
            <a:ext cx="1049100" cy="37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Escolaridade</a:t>
            </a:r>
            <a:endParaRPr sz="1100">
              <a:solidFill>
                <a:srgbClr val="3F3F3F"/>
              </a:solidFill>
            </a:endParaRPr>
          </a:p>
        </p:txBody>
      </p:sp>
      <p:pic>
        <p:nvPicPr>
          <p:cNvPr id="656" name="Google Shape;6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6137" y="2761382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9528" y="4112888"/>
            <a:ext cx="259556" cy="25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3766" y="4112895"/>
            <a:ext cx="259556" cy="259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9" name="Google Shape;659;p39"/>
          <p:cNvCxnSpPr>
            <a:stCxn id="651" idx="2"/>
            <a:endCxn id="652" idx="0"/>
          </p:cNvCxnSpPr>
          <p:nvPr/>
        </p:nvCxnSpPr>
        <p:spPr>
          <a:xfrm rot="5400000">
            <a:off x="5840175" y="1190882"/>
            <a:ext cx="661500" cy="1169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39"/>
          <p:cNvCxnSpPr>
            <a:stCxn id="651" idx="2"/>
            <a:endCxn id="653" idx="0"/>
          </p:cNvCxnSpPr>
          <p:nvPr/>
        </p:nvCxnSpPr>
        <p:spPr>
          <a:xfrm flipH="1" rot="-5400000">
            <a:off x="7002825" y="1197932"/>
            <a:ext cx="661500" cy="1155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9"/>
          <p:cNvCxnSpPr>
            <a:stCxn id="653" idx="2"/>
            <a:endCxn id="655" idx="0"/>
          </p:cNvCxnSpPr>
          <p:nvPr/>
        </p:nvCxnSpPr>
        <p:spPr>
          <a:xfrm flipH="1" rot="-5400000">
            <a:off x="7778344" y="2616229"/>
            <a:ext cx="266400" cy="6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39"/>
          <p:cNvCxnSpPr/>
          <p:nvPr/>
        </p:nvCxnSpPr>
        <p:spPr>
          <a:xfrm>
            <a:off x="5585906" y="248749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39"/>
          <p:cNvSpPr/>
          <p:nvPr/>
        </p:nvSpPr>
        <p:spPr>
          <a:xfrm>
            <a:off x="6595144" y="3529897"/>
            <a:ext cx="1088400" cy="376800"/>
          </a:xfrm>
          <a:prstGeom prst="rect">
            <a:avLst/>
          </a:prstGeom>
          <a:solidFill>
            <a:srgbClr val="DE094C">
              <a:alpha val="1576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F3F3F"/>
                </a:solidFill>
              </a:rPr>
              <a:t>Ensino superior</a:t>
            </a:r>
            <a:endParaRPr sz="1100">
              <a:solidFill>
                <a:srgbClr val="3F3F3F"/>
              </a:solidFill>
            </a:endParaRPr>
          </a:p>
        </p:txBody>
      </p:sp>
      <p:cxnSp>
        <p:nvCxnSpPr>
          <p:cNvPr id="664" name="Google Shape;664;p39"/>
          <p:cNvCxnSpPr>
            <a:stCxn id="655" idx="2"/>
            <a:endCxn id="663" idx="0"/>
          </p:cNvCxnSpPr>
          <p:nvPr/>
        </p:nvCxnSpPr>
        <p:spPr>
          <a:xfrm rot="5400000">
            <a:off x="7323694" y="2942272"/>
            <a:ext cx="403200" cy="7719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39"/>
          <p:cNvCxnSpPr>
            <a:stCxn id="655" idx="2"/>
            <a:endCxn id="654" idx="0"/>
          </p:cNvCxnSpPr>
          <p:nvPr/>
        </p:nvCxnSpPr>
        <p:spPr>
          <a:xfrm flipH="1" rot="-5400000">
            <a:off x="8004694" y="3033172"/>
            <a:ext cx="395400" cy="582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39"/>
          <p:cNvCxnSpPr/>
          <p:nvPr/>
        </p:nvCxnSpPr>
        <p:spPr>
          <a:xfrm>
            <a:off x="7139306" y="390654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39"/>
          <p:cNvCxnSpPr/>
          <p:nvPr/>
        </p:nvCxnSpPr>
        <p:spPr>
          <a:xfrm>
            <a:off x="8493544" y="3906547"/>
            <a:ext cx="0" cy="1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0"/>
          <p:cNvSpPr txBox="1"/>
          <p:nvPr/>
        </p:nvSpPr>
        <p:spPr>
          <a:xfrm>
            <a:off x="514350" y="8593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3" name="Google Shape;673;p40"/>
          <p:cNvSpPr txBox="1"/>
          <p:nvPr/>
        </p:nvSpPr>
        <p:spPr>
          <a:xfrm>
            <a:off x="495450" y="1942200"/>
            <a:ext cx="33963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É um modelo que busca aprender uma sequência de regras estruturadas em uma árvore a fim de maximizar a separação entre exemplos de diferentes classes 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74" name="Google Shape;6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69" y="1345594"/>
            <a:ext cx="5113632" cy="287642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0"/>
          <p:cNvSpPr txBox="1"/>
          <p:nvPr/>
        </p:nvSpPr>
        <p:spPr>
          <a:xfrm>
            <a:off x="0" y="4874175"/>
            <a:ext cx="5878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Retiramos esse gif </a:t>
            </a:r>
            <a:r>
              <a:rPr lang="en" sz="8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daqui</a:t>
            </a:r>
            <a:r>
              <a:rPr lang="en" sz="800">
                <a:latin typeface="Work Sans"/>
                <a:ea typeface="Work Sans"/>
                <a:cs typeface="Work Sans"/>
                <a:sym typeface="Work Sans"/>
              </a:rPr>
              <a:t>. Nesse link tem um conteúdo mais interativo explicando sobre esse tipo de modelo :) </a:t>
            </a:r>
            <a:endParaRPr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6" name="Google Shape;676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"/>
          <p:cNvSpPr txBox="1"/>
          <p:nvPr/>
        </p:nvSpPr>
        <p:spPr>
          <a:xfrm>
            <a:off x="514350" y="706925"/>
            <a:ext cx="78918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Mas afinal, o que é árvore de decisão?</a:t>
            </a:r>
            <a:endParaRPr b="1" sz="32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3" name="Google Shape;683;p41"/>
          <p:cNvSpPr txBox="1"/>
          <p:nvPr/>
        </p:nvSpPr>
        <p:spPr>
          <a:xfrm>
            <a:off x="514350" y="1166675"/>
            <a:ext cx="3448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Work Sans"/>
              <a:buChar char="▹"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representa um atributo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Work Sans"/>
              <a:buChar char="▹"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a decisão sobre um atributo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Work Sans"/>
              <a:buChar char="▹"/>
            </a:pPr>
            <a:r>
              <a:rPr b="1" lang="en"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é o nó final com a classe predita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 treinamento é feito através da construção da árvore.</a:t>
            </a:r>
            <a:endParaRPr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4" name="Google Shape;6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775" y="1345600"/>
            <a:ext cx="4920152" cy="273466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1"/>
          <p:cNvSpPr/>
          <p:nvPr/>
        </p:nvSpPr>
        <p:spPr>
          <a:xfrm>
            <a:off x="6860025" y="2531386"/>
            <a:ext cx="851100" cy="2415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41"/>
          <p:cNvCxnSpPr>
            <a:stCxn id="685" idx="6"/>
          </p:cNvCxnSpPr>
          <p:nvPr/>
        </p:nvCxnSpPr>
        <p:spPr>
          <a:xfrm flipH="1" rot="10800000">
            <a:off x="7711125" y="2340736"/>
            <a:ext cx="31800" cy="311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7" name="Google Shape;687;p41"/>
          <p:cNvSpPr/>
          <p:nvPr/>
        </p:nvSpPr>
        <p:spPr>
          <a:xfrm>
            <a:off x="5285775" y="2652241"/>
            <a:ext cx="626100" cy="3729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41"/>
          <p:cNvCxnSpPr>
            <a:stCxn id="687" idx="6"/>
          </p:cNvCxnSpPr>
          <p:nvPr/>
        </p:nvCxnSpPr>
        <p:spPr>
          <a:xfrm flipH="1" rot="10800000">
            <a:off x="5911875" y="2618191"/>
            <a:ext cx="169800" cy="220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9" name="Google Shape;689;p41"/>
          <p:cNvSpPr txBox="1"/>
          <p:nvPr/>
        </p:nvSpPr>
        <p:spPr>
          <a:xfrm>
            <a:off x="7501999" y="2091848"/>
            <a:ext cx="945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Nó interno</a:t>
            </a:r>
            <a:endParaRPr b="1" sz="1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0" name="Google Shape;690;p41"/>
          <p:cNvSpPr txBox="1"/>
          <p:nvPr/>
        </p:nvSpPr>
        <p:spPr>
          <a:xfrm>
            <a:off x="5880869" y="2373141"/>
            <a:ext cx="705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Ramo</a:t>
            </a:r>
            <a:endParaRPr b="1" sz="1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6460480" y="3391672"/>
            <a:ext cx="478200" cy="695100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6938557" y="3739130"/>
            <a:ext cx="160200" cy="190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93" name="Google Shape;693;p41"/>
          <p:cNvSpPr txBox="1"/>
          <p:nvPr/>
        </p:nvSpPr>
        <p:spPr>
          <a:xfrm>
            <a:off x="6932990" y="3929661"/>
            <a:ext cx="705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Folha</a:t>
            </a:r>
            <a:endParaRPr b="1" sz="11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94" name="Google Shape;6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950" y="3739125"/>
            <a:ext cx="1233300" cy="137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5" name="Google Shape;695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2"/>
          <p:cNvSpPr txBox="1"/>
          <p:nvPr/>
        </p:nvSpPr>
        <p:spPr>
          <a:xfrm>
            <a:off x="514350" y="4021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Legal! E… como eu construo?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2" name="Google Shape;702;p42"/>
          <p:cNvSpPr txBox="1"/>
          <p:nvPr/>
        </p:nvSpPr>
        <p:spPr>
          <a:xfrm>
            <a:off x="514350" y="1471481"/>
            <a:ext cx="3618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Vamos usar mais um exemplo: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Work Sans"/>
                <a:ea typeface="Work Sans"/>
                <a:cs typeface="Work Sans"/>
                <a:sym typeface="Work Sans"/>
              </a:rPr>
              <a:t>Prever quando </a:t>
            </a:r>
            <a:endParaRPr b="1" sz="19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Work Sans"/>
                <a:ea typeface="Work Sans"/>
                <a:cs typeface="Work Sans"/>
                <a:sym typeface="Work Sans"/>
              </a:rPr>
              <a:t>alguém vai jogar bola!</a:t>
            </a:r>
            <a:endParaRPr b="1" sz="1900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703" name="Google Shape;703;p42"/>
          <p:cNvGraphicFramePr/>
          <p:nvPr/>
        </p:nvGraphicFramePr>
        <p:xfrm>
          <a:off x="4133006" y="1471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949600"/>
                <a:gridCol w="904425"/>
                <a:gridCol w="697200"/>
                <a:gridCol w="697200"/>
                <a:gridCol w="697200"/>
              </a:tblGrid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Jogar?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D1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D2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D3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D4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D5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D6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D7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D8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D9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04" name="Google Shape;704;p42"/>
          <p:cNvPicPr preferRelativeResize="0"/>
          <p:nvPr/>
        </p:nvPicPr>
        <p:blipFill rotWithShape="1">
          <a:blip r:embed="rId3">
            <a:alphaModFix/>
          </a:blip>
          <a:srcRect b="0" l="0" r="28977" t="0"/>
          <a:stretch/>
        </p:blipFill>
        <p:spPr>
          <a:xfrm>
            <a:off x="1055250" y="2941238"/>
            <a:ext cx="2536800" cy="14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05" name="Google Shape;705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16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Lead Data Scientist na Creditas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Mestra em Sistemas de Informação pela USP com pesquisa em inteligência artificial e área de aplicação em bioinformática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30" name="Google Shape;230;p16"/>
          <p:cNvGrpSpPr/>
          <p:nvPr/>
        </p:nvGrpSpPr>
        <p:grpSpPr>
          <a:xfrm>
            <a:off x="256837" y="552788"/>
            <a:ext cx="445578" cy="445773"/>
            <a:chOff x="557511" y="3214925"/>
            <a:chExt cx="719836" cy="720150"/>
          </a:xfrm>
        </p:grpSpPr>
        <p:sp>
          <p:nvSpPr>
            <p:cNvPr id="231" name="Google Shape;231;p16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16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Vivian Yamassaki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5186" t="0"/>
          <a:stretch/>
        </p:blipFill>
        <p:spPr>
          <a:xfrm>
            <a:off x="1032549" y="1464125"/>
            <a:ext cx="2430600" cy="34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4790575" y="4093525"/>
            <a:ext cx="1876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vivianyamassaki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vivianyamassaki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8" name="Google Shape;2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46" y="46028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5">
            <a:alphaModFix/>
          </a:blip>
          <a:srcRect b="13720" l="16911" r="15978" t="18257"/>
          <a:stretch/>
        </p:blipFill>
        <p:spPr>
          <a:xfrm>
            <a:off x="4537650" y="4147725"/>
            <a:ext cx="252933" cy="2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3"/>
          <p:cNvSpPr txBox="1"/>
          <p:nvPr/>
        </p:nvSpPr>
        <p:spPr>
          <a:xfrm>
            <a:off x="514350" y="325931"/>
            <a:ext cx="8257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>
            <a:off x="514350" y="1395281"/>
            <a:ext cx="5265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Por qual atributo devemos começar a nossa árvore?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879531" y="3375731"/>
            <a:ext cx="3526688" cy="1607963"/>
            <a:chOff x="685800" y="2347200"/>
            <a:chExt cx="4702250" cy="2143950"/>
          </a:xfrm>
        </p:grpSpPr>
        <p:sp>
          <p:nvSpPr>
            <p:cNvPr id="714" name="Google Shape;714;p43"/>
            <p:cNvSpPr/>
            <p:nvPr/>
          </p:nvSpPr>
          <p:spPr>
            <a:xfrm>
              <a:off x="2313625" y="23472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Aspecto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394145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Chuvoso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2313625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Nublado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685800" y="3497100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Ensolarado</a:t>
              </a:r>
              <a:endParaRPr sz="1300">
                <a:solidFill>
                  <a:srgbClr val="FFFFFF"/>
                </a:solidFill>
              </a:endParaRPr>
            </a:p>
          </p:txBody>
        </p:sp>
        <p:cxnSp>
          <p:nvCxnSpPr>
            <p:cNvPr id="718" name="Google Shape;718;p43"/>
            <p:cNvCxnSpPr>
              <a:stCxn id="714" idx="1"/>
              <a:endCxn id="717" idx="0"/>
            </p:cNvCxnSpPr>
            <p:nvPr/>
          </p:nvCxnSpPr>
          <p:spPr>
            <a:xfrm flipH="1">
              <a:off x="14091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9" name="Google Shape;719;p43"/>
            <p:cNvCxnSpPr>
              <a:stCxn id="714" idx="3"/>
              <a:endCxn id="715" idx="0"/>
            </p:cNvCxnSpPr>
            <p:nvPr/>
          </p:nvCxnSpPr>
          <p:spPr>
            <a:xfrm>
              <a:off x="3760225" y="2645550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0" name="Google Shape;720;p43"/>
            <p:cNvCxnSpPr>
              <a:stCxn id="714" idx="2"/>
              <a:endCxn id="716" idx="0"/>
            </p:cNvCxnSpPr>
            <p:nvPr/>
          </p:nvCxnSpPr>
          <p:spPr>
            <a:xfrm>
              <a:off x="3036925" y="2943900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1" name="Google Shape;721;p43"/>
            <p:cNvSpPr txBox="1"/>
            <p:nvPr/>
          </p:nvSpPr>
          <p:spPr>
            <a:xfrm>
              <a:off x="68580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2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3 não</a:t>
              </a:r>
              <a:endParaRPr b="1" sz="1100">
                <a:solidFill>
                  <a:srgbClr val="CC0000"/>
                </a:solidFill>
              </a:endParaRPr>
            </a:p>
          </p:txBody>
        </p:sp>
        <p:sp>
          <p:nvSpPr>
            <p:cNvPr id="722" name="Google Shape;722;p43"/>
            <p:cNvSpPr txBox="1"/>
            <p:nvPr/>
          </p:nvSpPr>
          <p:spPr>
            <a:xfrm>
              <a:off x="2313625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4 sim</a:t>
              </a:r>
              <a:endParaRPr b="1" sz="1100">
                <a:solidFill>
                  <a:srgbClr val="CC0000"/>
                </a:solidFill>
              </a:endParaRPr>
            </a:p>
          </p:txBody>
        </p:sp>
        <p:sp>
          <p:nvSpPr>
            <p:cNvPr id="723" name="Google Shape;723;p43"/>
            <p:cNvSpPr txBox="1"/>
            <p:nvPr/>
          </p:nvSpPr>
          <p:spPr>
            <a:xfrm>
              <a:off x="3941450" y="4093950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3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2 não</a:t>
              </a:r>
              <a:endParaRPr b="1" sz="1100">
                <a:solidFill>
                  <a:srgbClr val="CC0000"/>
                </a:solidFill>
              </a:endParaRPr>
            </a:p>
          </p:txBody>
        </p:sp>
      </p:grpSp>
      <p:grpSp>
        <p:nvGrpSpPr>
          <p:cNvPr id="724" name="Google Shape;724;p43"/>
          <p:cNvGrpSpPr/>
          <p:nvPr/>
        </p:nvGrpSpPr>
        <p:grpSpPr>
          <a:xfrm>
            <a:off x="4914900" y="1767769"/>
            <a:ext cx="3526688" cy="1607963"/>
            <a:chOff x="6553200" y="2357025"/>
            <a:chExt cx="4702250" cy="2143950"/>
          </a:xfrm>
        </p:grpSpPr>
        <p:sp>
          <p:nvSpPr>
            <p:cNvPr id="725" name="Google Shape;725;p43"/>
            <p:cNvSpPr/>
            <p:nvPr/>
          </p:nvSpPr>
          <p:spPr>
            <a:xfrm>
              <a:off x="8181025" y="23570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Umidade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980885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Normal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6553200" y="3506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Alta</a:t>
              </a:r>
              <a:endParaRPr sz="1300">
                <a:solidFill>
                  <a:srgbClr val="FFFFFF"/>
                </a:solidFill>
              </a:endParaRPr>
            </a:p>
          </p:txBody>
        </p:sp>
        <p:cxnSp>
          <p:nvCxnSpPr>
            <p:cNvPr id="728" name="Google Shape;728;p43"/>
            <p:cNvCxnSpPr>
              <a:stCxn id="725" idx="1"/>
              <a:endCxn id="727" idx="0"/>
            </p:cNvCxnSpPr>
            <p:nvPr/>
          </p:nvCxnSpPr>
          <p:spPr>
            <a:xfrm flipH="1">
              <a:off x="72765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9" name="Google Shape;729;p43"/>
            <p:cNvCxnSpPr>
              <a:stCxn id="725" idx="3"/>
              <a:endCxn id="726" idx="0"/>
            </p:cNvCxnSpPr>
            <p:nvPr/>
          </p:nvCxnSpPr>
          <p:spPr>
            <a:xfrm>
              <a:off x="9627625" y="26553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0" name="Google Shape;730;p43"/>
            <p:cNvSpPr txBox="1"/>
            <p:nvPr/>
          </p:nvSpPr>
          <p:spPr>
            <a:xfrm>
              <a:off x="655320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3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4 não</a:t>
              </a:r>
              <a:endParaRPr b="1" sz="1100">
                <a:solidFill>
                  <a:srgbClr val="CC0000"/>
                </a:solidFill>
              </a:endParaRPr>
            </a:p>
          </p:txBody>
        </p:sp>
        <p:sp>
          <p:nvSpPr>
            <p:cNvPr id="731" name="Google Shape;731;p43"/>
            <p:cNvSpPr txBox="1"/>
            <p:nvPr/>
          </p:nvSpPr>
          <p:spPr>
            <a:xfrm>
              <a:off x="9808850" y="41037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6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1 não</a:t>
              </a:r>
              <a:endParaRPr b="1" sz="1100">
                <a:solidFill>
                  <a:srgbClr val="CC0000"/>
                </a:solidFill>
              </a:endParaRPr>
            </a:p>
          </p:txBody>
        </p:sp>
      </p:grpSp>
      <p:grpSp>
        <p:nvGrpSpPr>
          <p:cNvPr id="732" name="Google Shape;732;p43"/>
          <p:cNvGrpSpPr/>
          <p:nvPr/>
        </p:nvGrpSpPr>
        <p:grpSpPr>
          <a:xfrm>
            <a:off x="317494" y="1767769"/>
            <a:ext cx="3526688" cy="1607963"/>
            <a:chOff x="3619500" y="4528925"/>
            <a:chExt cx="4702250" cy="2143950"/>
          </a:xfrm>
        </p:grpSpPr>
        <p:sp>
          <p:nvSpPr>
            <p:cNvPr id="733" name="Google Shape;733;p43"/>
            <p:cNvSpPr/>
            <p:nvPr/>
          </p:nvSpPr>
          <p:spPr>
            <a:xfrm>
              <a:off x="5247325" y="45289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21CE99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Vento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687515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Fraco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3619500" y="5678825"/>
              <a:ext cx="1446600" cy="596700"/>
            </a:xfrm>
            <a:prstGeom prst="roundRect">
              <a:avLst>
                <a:gd fmla="val 16667" name="adj"/>
              </a:avLst>
            </a:prstGeom>
            <a:solidFill>
              <a:srgbClr val="9E9E9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</a:rPr>
                <a:t>Forte</a:t>
              </a:r>
              <a:endParaRPr sz="1300">
                <a:solidFill>
                  <a:srgbClr val="FFFFFF"/>
                </a:solidFill>
              </a:endParaRPr>
            </a:p>
          </p:txBody>
        </p:sp>
        <p:cxnSp>
          <p:nvCxnSpPr>
            <p:cNvPr id="736" name="Google Shape;736;p43"/>
            <p:cNvCxnSpPr>
              <a:stCxn id="733" idx="1"/>
              <a:endCxn id="735" idx="0"/>
            </p:cNvCxnSpPr>
            <p:nvPr/>
          </p:nvCxnSpPr>
          <p:spPr>
            <a:xfrm flipH="1">
              <a:off x="43428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7" name="Google Shape;737;p43"/>
            <p:cNvCxnSpPr>
              <a:stCxn id="733" idx="3"/>
              <a:endCxn id="734" idx="0"/>
            </p:cNvCxnSpPr>
            <p:nvPr/>
          </p:nvCxnSpPr>
          <p:spPr>
            <a:xfrm>
              <a:off x="6693925" y="4827275"/>
              <a:ext cx="904500" cy="8517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8" name="Google Shape;738;p43"/>
            <p:cNvSpPr txBox="1"/>
            <p:nvPr/>
          </p:nvSpPr>
          <p:spPr>
            <a:xfrm>
              <a:off x="361950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3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3 não</a:t>
              </a:r>
              <a:endParaRPr b="1" sz="1100">
                <a:solidFill>
                  <a:srgbClr val="CC0000"/>
                </a:solidFill>
              </a:endParaRPr>
            </a:p>
          </p:txBody>
        </p:sp>
        <p:sp>
          <p:nvSpPr>
            <p:cNvPr id="739" name="Google Shape;739;p43"/>
            <p:cNvSpPr txBox="1"/>
            <p:nvPr/>
          </p:nvSpPr>
          <p:spPr>
            <a:xfrm>
              <a:off x="6875150" y="6275675"/>
              <a:ext cx="1446600" cy="3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21CE99"/>
                  </a:solidFill>
                </a:rPr>
                <a:t>6 sim</a:t>
              </a:r>
              <a:r>
                <a:rPr b="1" lang="en" sz="1100"/>
                <a:t> / </a:t>
              </a:r>
              <a:r>
                <a:rPr b="1" lang="en" sz="1100">
                  <a:solidFill>
                    <a:srgbClr val="CC0000"/>
                  </a:solidFill>
                </a:rPr>
                <a:t>2 não</a:t>
              </a:r>
              <a:endParaRPr b="1" sz="1100">
                <a:solidFill>
                  <a:srgbClr val="CC0000"/>
                </a:solidFill>
              </a:endParaRPr>
            </a:p>
          </p:txBody>
        </p:sp>
      </p:grpSp>
      <p:sp>
        <p:nvSpPr>
          <p:cNvPr id="740" name="Google Shape;740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4"/>
          <p:cNvSpPr txBox="1"/>
          <p:nvPr/>
        </p:nvSpPr>
        <p:spPr>
          <a:xfrm>
            <a:off x="514350" y="325931"/>
            <a:ext cx="8257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Escolhendo atributos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7" name="Google Shape;747;p44"/>
          <p:cNvSpPr txBox="1"/>
          <p:nvPr/>
        </p:nvSpPr>
        <p:spPr>
          <a:xfrm>
            <a:off x="514350" y="1395281"/>
            <a:ext cx="8257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O melhor atributo é aquele que discrimina melhor a nossa variável resposta (Jogar)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O atributo Aspecto representa um </a:t>
            </a: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 maior!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4100400" y="1987988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Aspecto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5321269" y="2850413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Chuvoso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50" name="Google Shape;750;p44"/>
          <p:cNvSpPr/>
          <p:nvPr/>
        </p:nvSpPr>
        <p:spPr>
          <a:xfrm>
            <a:off x="4100400" y="2850413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Nublado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2879531" y="2850413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Ensolarado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752" name="Google Shape;752;p44"/>
          <p:cNvCxnSpPr>
            <a:stCxn id="748" idx="1"/>
            <a:endCxn id="751" idx="0"/>
          </p:cNvCxnSpPr>
          <p:nvPr/>
        </p:nvCxnSpPr>
        <p:spPr>
          <a:xfrm flipH="1">
            <a:off x="3422100" y="2211788"/>
            <a:ext cx="678300" cy="638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44"/>
          <p:cNvCxnSpPr>
            <a:stCxn id="748" idx="3"/>
            <a:endCxn id="749" idx="0"/>
          </p:cNvCxnSpPr>
          <p:nvPr/>
        </p:nvCxnSpPr>
        <p:spPr>
          <a:xfrm>
            <a:off x="5185500" y="2211788"/>
            <a:ext cx="678300" cy="638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44"/>
          <p:cNvCxnSpPr>
            <a:stCxn id="748" idx="2"/>
            <a:endCxn id="750" idx="0"/>
          </p:cNvCxnSpPr>
          <p:nvPr/>
        </p:nvCxnSpPr>
        <p:spPr>
          <a:xfrm>
            <a:off x="4642950" y="2435588"/>
            <a:ext cx="0" cy="41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44"/>
          <p:cNvSpPr txBox="1"/>
          <p:nvPr/>
        </p:nvSpPr>
        <p:spPr>
          <a:xfrm>
            <a:off x="2879531" y="3298050"/>
            <a:ext cx="1085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2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4100400" y="3298050"/>
            <a:ext cx="1085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4 sim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5321269" y="3298050"/>
            <a:ext cx="1085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758" name="Google Shape;758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5" name="Google Shape;765;p45"/>
          <p:cNvSpPr txBox="1"/>
          <p:nvPr/>
        </p:nvSpPr>
        <p:spPr>
          <a:xfrm>
            <a:off x="514350" y="1395281"/>
            <a:ext cx="8141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Como fazemos pra escolher o melhor atributo sistematicamente?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6" name="Google Shape;766;p45"/>
          <p:cNvSpPr txBox="1"/>
          <p:nvPr/>
        </p:nvSpPr>
        <p:spPr>
          <a:xfrm>
            <a:off x="501188" y="1892531"/>
            <a:ext cx="8141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Vamos usar a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entropia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 dos subconjuntos como métrica de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impureza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7" name="Google Shape;767;p45"/>
          <p:cNvSpPr txBox="1"/>
          <p:nvPr/>
        </p:nvSpPr>
        <p:spPr>
          <a:xfrm>
            <a:off x="4752900" y="2714625"/>
            <a:ext cx="43911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A entropia mede quão “bagunçado” é um conjunto de dados!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Entropia alta = dados misturados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Entropia baixa = dados separados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68" name="Google Shape;768;p45"/>
          <p:cNvPicPr preferRelativeResize="0"/>
          <p:nvPr/>
        </p:nvPicPr>
        <p:blipFill rotWithShape="1">
          <a:blip r:embed="rId3">
            <a:alphaModFix/>
          </a:blip>
          <a:srcRect b="0" l="0" r="0" t="11426"/>
          <a:stretch/>
        </p:blipFill>
        <p:spPr>
          <a:xfrm>
            <a:off x="501188" y="2538281"/>
            <a:ext cx="4179393" cy="224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688" y="2814638"/>
            <a:ext cx="2714700" cy="15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70" name="Google Shape;770;p45"/>
          <p:cNvSpPr txBox="1"/>
          <p:nvPr>
            <p:ph idx="12" type="sldNum"/>
          </p:nvPr>
        </p:nvSpPr>
        <p:spPr>
          <a:xfrm>
            <a:off x="7618000" y="4643325"/>
            <a:ext cx="14874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6"/>
          <p:cNvSpPr txBox="1"/>
          <p:nvPr/>
        </p:nvSpPr>
        <p:spPr>
          <a:xfrm>
            <a:off x="514350" y="325931"/>
            <a:ext cx="7899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Cálculo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7" name="Google Shape;777;p46"/>
          <p:cNvSpPr txBox="1"/>
          <p:nvPr/>
        </p:nvSpPr>
        <p:spPr>
          <a:xfrm>
            <a:off x="514350" y="1395281"/>
            <a:ext cx="8141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78" name="Google Shape;7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869" y="1691138"/>
            <a:ext cx="5186588" cy="211715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7"/>
          <p:cNvSpPr txBox="1"/>
          <p:nvPr/>
        </p:nvSpPr>
        <p:spPr>
          <a:xfrm>
            <a:off x="646267" y="1755975"/>
            <a:ext cx="787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6" name="Google Shape;786;p47"/>
          <p:cNvSpPr/>
          <p:nvPr/>
        </p:nvSpPr>
        <p:spPr>
          <a:xfrm>
            <a:off x="4047162" y="1822931"/>
            <a:ext cx="1050000" cy="4329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Aspecto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87" name="Google Shape;787;p47"/>
          <p:cNvSpPr/>
          <p:nvPr/>
        </p:nvSpPr>
        <p:spPr>
          <a:xfrm>
            <a:off x="7290779" y="2505866"/>
            <a:ext cx="1050000" cy="4329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Chuvoso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88" name="Google Shape;788;p47"/>
          <p:cNvSpPr/>
          <p:nvPr/>
        </p:nvSpPr>
        <p:spPr>
          <a:xfrm>
            <a:off x="4047162" y="2491444"/>
            <a:ext cx="1050000" cy="4329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Nublado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789" name="Google Shape;789;p47"/>
          <p:cNvSpPr/>
          <p:nvPr/>
        </p:nvSpPr>
        <p:spPr>
          <a:xfrm>
            <a:off x="803544" y="2491335"/>
            <a:ext cx="1050000" cy="4329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Ensolarado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790" name="Google Shape;790;p47"/>
          <p:cNvCxnSpPr>
            <a:stCxn id="786" idx="1"/>
            <a:endCxn id="789" idx="0"/>
          </p:cNvCxnSpPr>
          <p:nvPr/>
        </p:nvCxnSpPr>
        <p:spPr>
          <a:xfrm flipH="1">
            <a:off x="1328562" y="2039381"/>
            <a:ext cx="2718600" cy="452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47"/>
          <p:cNvCxnSpPr>
            <a:stCxn id="786" idx="3"/>
            <a:endCxn id="787" idx="0"/>
          </p:cNvCxnSpPr>
          <p:nvPr/>
        </p:nvCxnSpPr>
        <p:spPr>
          <a:xfrm>
            <a:off x="5097162" y="2039381"/>
            <a:ext cx="2718600" cy="466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47"/>
          <p:cNvCxnSpPr>
            <a:stCxn id="786" idx="2"/>
            <a:endCxn id="788" idx="0"/>
          </p:cNvCxnSpPr>
          <p:nvPr/>
        </p:nvCxnSpPr>
        <p:spPr>
          <a:xfrm>
            <a:off x="4572162" y="2255831"/>
            <a:ext cx="0" cy="2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47"/>
          <p:cNvSpPr txBox="1"/>
          <p:nvPr/>
        </p:nvSpPr>
        <p:spPr>
          <a:xfrm>
            <a:off x="803544" y="2924421"/>
            <a:ext cx="105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2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794" name="Google Shape;794;p47"/>
          <p:cNvSpPr txBox="1"/>
          <p:nvPr/>
        </p:nvSpPr>
        <p:spPr>
          <a:xfrm>
            <a:off x="4047162" y="2924530"/>
            <a:ext cx="105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4 sim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795" name="Google Shape;795;p47"/>
          <p:cNvSpPr txBox="1"/>
          <p:nvPr/>
        </p:nvSpPr>
        <p:spPr>
          <a:xfrm>
            <a:off x="7290779" y="2938951"/>
            <a:ext cx="1050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pic>
        <p:nvPicPr>
          <p:cNvPr id="796" name="Google Shape;7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62" y="3176827"/>
            <a:ext cx="8397476" cy="125789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7"/>
          <p:cNvSpPr txBox="1"/>
          <p:nvPr/>
        </p:nvSpPr>
        <p:spPr>
          <a:xfrm>
            <a:off x="514350" y="325931"/>
            <a:ext cx="7899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- Exemplo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8" name="Google Shape;798;p47"/>
          <p:cNvPicPr preferRelativeResize="0"/>
          <p:nvPr/>
        </p:nvPicPr>
        <p:blipFill rotWithShape="1">
          <a:blip r:embed="rId4">
            <a:alphaModFix/>
          </a:blip>
          <a:srcRect b="64600" l="0" r="0" t="0"/>
          <a:stretch/>
        </p:blipFill>
        <p:spPr>
          <a:xfrm>
            <a:off x="386588" y="1327725"/>
            <a:ext cx="3642938" cy="526407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8"/>
          <p:cNvSpPr txBox="1"/>
          <p:nvPr/>
        </p:nvSpPr>
        <p:spPr>
          <a:xfrm>
            <a:off x="514350" y="325931"/>
            <a:ext cx="7899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6" name="Google Shape;806;p48"/>
          <p:cNvSpPr txBox="1"/>
          <p:nvPr/>
        </p:nvSpPr>
        <p:spPr>
          <a:xfrm>
            <a:off x="514350" y="1395281"/>
            <a:ext cx="8308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Esse cálculo mostra a entropia de cada subgrupo formato pela divisão do atributo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aspecto;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Como calcular a entropia esperada de cada atributo?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Considere uma divisão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em um atributo com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K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valores diferentes, que divide o conjunto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, de tamanho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, em subconjuntos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, E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… E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de tamanhos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, N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… N</a:t>
            </a:r>
            <a:r>
              <a:rPr b="1" baseline="-25000" lang="en">
                <a:latin typeface="Work Sans"/>
                <a:ea typeface="Work Sans"/>
                <a:cs typeface="Work Sans"/>
                <a:sym typeface="Work Sans"/>
              </a:rPr>
              <a:t>k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, respectivamente.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No nosso exemplo: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S = atributo aspecto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K = 3 (ensolarado, nublado, chuvoso)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E = conjunto de dados de tamanho N=14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indent="-2413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"/>
              <a:buChar char="○"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H(E</a:t>
            </a:r>
            <a:r>
              <a:rPr baseline="-25000" lang="en" sz="12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) = entropia calculada de cada subconjunto 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07" name="Google Shape;8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845" y="3124569"/>
            <a:ext cx="2823506" cy="1071187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9"/>
          <p:cNvSpPr txBox="1"/>
          <p:nvPr/>
        </p:nvSpPr>
        <p:spPr>
          <a:xfrm>
            <a:off x="514350" y="325931"/>
            <a:ext cx="7899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Entropia Esperada - Exemplo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5" name="Google Shape;815;p49"/>
          <p:cNvPicPr preferRelativeResize="0"/>
          <p:nvPr/>
        </p:nvPicPr>
        <p:blipFill rotWithShape="1">
          <a:blip r:embed="rId3">
            <a:alphaModFix/>
          </a:blip>
          <a:srcRect b="0" l="9412" r="0" t="10482"/>
          <a:stretch/>
        </p:blipFill>
        <p:spPr>
          <a:xfrm>
            <a:off x="501187" y="1305751"/>
            <a:ext cx="2557743" cy="95893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9"/>
          <p:cNvSpPr/>
          <p:nvPr/>
        </p:nvSpPr>
        <p:spPr>
          <a:xfrm>
            <a:off x="1988958" y="1981200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Aspecto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17" name="Google Shape;817;p49"/>
          <p:cNvSpPr/>
          <p:nvPr/>
        </p:nvSpPr>
        <p:spPr>
          <a:xfrm>
            <a:off x="3131283" y="2788140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Chuvoso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18" name="Google Shape;818;p49"/>
          <p:cNvSpPr/>
          <p:nvPr/>
        </p:nvSpPr>
        <p:spPr>
          <a:xfrm>
            <a:off x="1988958" y="2788140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Nublado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19" name="Google Shape;819;p49"/>
          <p:cNvSpPr/>
          <p:nvPr/>
        </p:nvSpPr>
        <p:spPr>
          <a:xfrm>
            <a:off x="846634" y="2788140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Ensolarado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820" name="Google Shape;820;p49"/>
          <p:cNvCxnSpPr>
            <a:stCxn id="816" idx="1"/>
            <a:endCxn id="819" idx="0"/>
          </p:cNvCxnSpPr>
          <p:nvPr/>
        </p:nvCxnSpPr>
        <p:spPr>
          <a:xfrm flipH="1">
            <a:off x="1354158" y="2190750"/>
            <a:ext cx="634800" cy="597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49"/>
          <p:cNvCxnSpPr>
            <a:stCxn id="816" idx="3"/>
            <a:endCxn id="817" idx="0"/>
          </p:cNvCxnSpPr>
          <p:nvPr/>
        </p:nvCxnSpPr>
        <p:spPr>
          <a:xfrm>
            <a:off x="3004158" y="2190750"/>
            <a:ext cx="634800" cy="597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49"/>
          <p:cNvCxnSpPr>
            <a:stCxn id="816" idx="2"/>
            <a:endCxn id="818" idx="0"/>
          </p:cNvCxnSpPr>
          <p:nvPr/>
        </p:nvCxnSpPr>
        <p:spPr>
          <a:xfrm>
            <a:off x="2496558" y="2400300"/>
            <a:ext cx="0" cy="38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49"/>
          <p:cNvSpPr txBox="1"/>
          <p:nvPr/>
        </p:nvSpPr>
        <p:spPr>
          <a:xfrm>
            <a:off x="846634" y="3206979"/>
            <a:ext cx="1015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2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24" name="Google Shape;824;p49"/>
          <p:cNvSpPr txBox="1"/>
          <p:nvPr/>
        </p:nvSpPr>
        <p:spPr>
          <a:xfrm>
            <a:off x="1988958" y="3206979"/>
            <a:ext cx="1015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4 sim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25" name="Google Shape;825;p49"/>
          <p:cNvSpPr txBox="1"/>
          <p:nvPr/>
        </p:nvSpPr>
        <p:spPr>
          <a:xfrm>
            <a:off x="3131283" y="3206979"/>
            <a:ext cx="1015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26" name="Google Shape;826;p49"/>
          <p:cNvSpPr/>
          <p:nvPr/>
        </p:nvSpPr>
        <p:spPr>
          <a:xfrm>
            <a:off x="6148909" y="1988095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Vento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27" name="Google Shape;827;p49"/>
          <p:cNvSpPr/>
          <p:nvPr/>
        </p:nvSpPr>
        <p:spPr>
          <a:xfrm>
            <a:off x="7291234" y="2795035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Fraco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28" name="Google Shape;828;p49"/>
          <p:cNvSpPr/>
          <p:nvPr/>
        </p:nvSpPr>
        <p:spPr>
          <a:xfrm>
            <a:off x="5006584" y="2795035"/>
            <a:ext cx="1015200" cy="4191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Forte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829" name="Google Shape;829;p49"/>
          <p:cNvCxnSpPr>
            <a:stCxn id="826" idx="1"/>
            <a:endCxn id="828" idx="0"/>
          </p:cNvCxnSpPr>
          <p:nvPr/>
        </p:nvCxnSpPr>
        <p:spPr>
          <a:xfrm flipH="1">
            <a:off x="5514109" y="2197645"/>
            <a:ext cx="634800" cy="597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49"/>
          <p:cNvCxnSpPr>
            <a:stCxn id="826" idx="3"/>
            <a:endCxn id="827" idx="0"/>
          </p:cNvCxnSpPr>
          <p:nvPr/>
        </p:nvCxnSpPr>
        <p:spPr>
          <a:xfrm>
            <a:off x="7164109" y="2197645"/>
            <a:ext cx="634800" cy="597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" name="Google Shape;831;p49"/>
          <p:cNvSpPr txBox="1"/>
          <p:nvPr/>
        </p:nvSpPr>
        <p:spPr>
          <a:xfrm>
            <a:off x="5006584" y="3213874"/>
            <a:ext cx="1015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32" name="Google Shape;832;p49"/>
          <p:cNvSpPr txBox="1"/>
          <p:nvPr/>
        </p:nvSpPr>
        <p:spPr>
          <a:xfrm>
            <a:off x="7291234" y="3213874"/>
            <a:ext cx="1015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6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pic>
        <p:nvPicPr>
          <p:cNvPr id="833" name="Google Shape;8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231" y="3565327"/>
            <a:ext cx="2486508" cy="85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125" y="3633081"/>
            <a:ext cx="3368817" cy="90904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0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2" name="Google Shape;842;p50"/>
          <p:cNvSpPr txBox="1"/>
          <p:nvPr/>
        </p:nvSpPr>
        <p:spPr>
          <a:xfrm>
            <a:off x="514350" y="1395281"/>
            <a:ext cx="8213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Queremos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reduzir a entropia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, para </a:t>
            </a: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aumentar o ganho de informação</a:t>
            </a:r>
            <a:r>
              <a:rPr lang="en" sz="1400">
                <a:latin typeface="Work Sans"/>
                <a:ea typeface="Work Sans"/>
                <a:cs typeface="Work Sans"/>
                <a:sym typeface="Work Sans"/>
              </a:rPr>
              <a:t>! 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alta = dados misturados = menor ganho de informação</a:t>
            </a:r>
            <a:endParaRPr sz="14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540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Entropia baixa = dados separados = maior ganho de informação</a:t>
            </a:r>
            <a:endParaRPr sz="14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43" name="Google Shape;843;p50"/>
          <p:cNvPicPr preferRelativeResize="0"/>
          <p:nvPr/>
        </p:nvPicPr>
        <p:blipFill rotWithShape="1">
          <a:blip r:embed="rId3">
            <a:alphaModFix/>
          </a:blip>
          <a:srcRect b="0" l="0" r="0" t="11426"/>
          <a:stretch/>
        </p:blipFill>
        <p:spPr>
          <a:xfrm>
            <a:off x="2247263" y="2374500"/>
            <a:ext cx="4747574" cy="2544638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1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1" name="Google Shape;851;p51"/>
          <p:cNvSpPr txBox="1"/>
          <p:nvPr/>
        </p:nvSpPr>
        <p:spPr>
          <a:xfrm>
            <a:off x="4459969" y="2538281"/>
            <a:ext cx="4164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Onde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H(E)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é a entropia geral do conjunto, considerando subgrupos </a:t>
            </a: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E</a:t>
            </a:r>
            <a:r>
              <a:rPr b="1" baseline="-25000" lang="en" sz="1500">
                <a:latin typeface="Work Sans"/>
                <a:ea typeface="Work Sans"/>
                <a:cs typeface="Work Sans"/>
                <a:sym typeface="Work Sans"/>
              </a:rPr>
              <a:t>i</a:t>
            </a: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 como as instâncias de cada classe (9 sim / 5 não).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52" name="Google Shape;852;p51"/>
          <p:cNvPicPr preferRelativeResize="0"/>
          <p:nvPr/>
        </p:nvPicPr>
        <p:blipFill rotWithShape="1">
          <a:blip r:embed="rId3">
            <a:alphaModFix/>
          </a:blip>
          <a:srcRect b="61330" l="0" r="22510" t="0"/>
          <a:stretch/>
        </p:blipFill>
        <p:spPr>
          <a:xfrm>
            <a:off x="5247516" y="1971984"/>
            <a:ext cx="2718056" cy="5663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3" name="Google Shape;853;p51"/>
          <p:cNvGraphicFramePr/>
          <p:nvPr/>
        </p:nvGraphicFramePr>
        <p:xfrm>
          <a:off x="514350" y="14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{0028A388-5EF2-48CA-A0A1-1F197DBD6974}</a:tableStyleId>
              </a:tblPr>
              <a:tblGrid>
                <a:gridCol w="949600"/>
                <a:gridCol w="904425"/>
                <a:gridCol w="697200"/>
                <a:gridCol w="697200"/>
                <a:gridCol w="697200"/>
              </a:tblGrid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Dia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Umidade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Vento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Jogar?</a:t>
                      </a:r>
                      <a:endParaRPr b="1" sz="12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CE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CE99"/>
                    </a:solidFill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D1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D2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D3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D4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D5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D6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D7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D8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D9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D10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D11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ensolarado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D12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D13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21CE99"/>
                          </a:solidFill>
                        </a:rPr>
                        <a:t>nublado</a:t>
                      </a:r>
                      <a:endParaRPr b="1" sz="1100">
                        <a:solidFill>
                          <a:srgbClr val="21CE9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fraco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1CE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</a:t>
                      </a:r>
                      <a:endParaRPr b="1" sz="1200">
                        <a:solidFill>
                          <a:srgbClr val="21CE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D14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CC0000"/>
                          </a:solidFill>
                        </a:rPr>
                        <a:t>chuvoso</a:t>
                      </a:r>
                      <a:endParaRPr b="1" sz="1100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forte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não</a:t>
                      </a:r>
                      <a:endParaRPr b="1" sz="1200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E1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4" name="Google Shape;854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2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Ganho de informação - Cálculo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61" name="Google Shape;8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913" y="1210181"/>
            <a:ext cx="3560175" cy="12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900" y="3896903"/>
            <a:ext cx="2521713" cy="60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888" y="3936520"/>
            <a:ext cx="2336875" cy="528106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2"/>
          <p:cNvSpPr/>
          <p:nvPr/>
        </p:nvSpPr>
        <p:spPr>
          <a:xfrm>
            <a:off x="2034933" y="2211425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Aspecto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65" name="Google Shape;865;p52"/>
          <p:cNvSpPr/>
          <p:nvPr/>
        </p:nvSpPr>
        <p:spPr>
          <a:xfrm>
            <a:off x="3163104" y="3008366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Chuvoso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66" name="Google Shape;866;p52"/>
          <p:cNvSpPr/>
          <p:nvPr/>
        </p:nvSpPr>
        <p:spPr>
          <a:xfrm>
            <a:off x="2034933" y="3008366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Nublado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67" name="Google Shape;867;p52"/>
          <p:cNvSpPr/>
          <p:nvPr/>
        </p:nvSpPr>
        <p:spPr>
          <a:xfrm>
            <a:off x="906761" y="3008366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Ensolarado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868" name="Google Shape;868;p52"/>
          <p:cNvCxnSpPr>
            <a:stCxn id="864" idx="1"/>
            <a:endCxn id="867" idx="0"/>
          </p:cNvCxnSpPr>
          <p:nvPr/>
        </p:nvCxnSpPr>
        <p:spPr>
          <a:xfrm flipH="1">
            <a:off x="1407933" y="2418275"/>
            <a:ext cx="627000" cy="59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52"/>
          <p:cNvCxnSpPr>
            <a:stCxn id="864" idx="3"/>
            <a:endCxn id="865" idx="0"/>
          </p:cNvCxnSpPr>
          <p:nvPr/>
        </p:nvCxnSpPr>
        <p:spPr>
          <a:xfrm>
            <a:off x="3037533" y="2418275"/>
            <a:ext cx="627000" cy="59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52"/>
          <p:cNvCxnSpPr>
            <a:stCxn id="864" idx="2"/>
            <a:endCxn id="866" idx="0"/>
          </p:cNvCxnSpPr>
          <p:nvPr/>
        </p:nvCxnSpPr>
        <p:spPr>
          <a:xfrm>
            <a:off x="2536233" y="2625125"/>
            <a:ext cx="0" cy="38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52"/>
          <p:cNvSpPr txBox="1"/>
          <p:nvPr/>
        </p:nvSpPr>
        <p:spPr>
          <a:xfrm>
            <a:off x="906761" y="3422015"/>
            <a:ext cx="1002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2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72" name="Google Shape;872;p52"/>
          <p:cNvSpPr txBox="1"/>
          <p:nvPr/>
        </p:nvSpPr>
        <p:spPr>
          <a:xfrm>
            <a:off x="2034933" y="3422015"/>
            <a:ext cx="1002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4 sim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73" name="Google Shape;873;p52"/>
          <p:cNvSpPr txBox="1"/>
          <p:nvPr/>
        </p:nvSpPr>
        <p:spPr>
          <a:xfrm>
            <a:off x="3163104" y="3422015"/>
            <a:ext cx="1002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74" name="Google Shape;874;p52"/>
          <p:cNvSpPr/>
          <p:nvPr/>
        </p:nvSpPr>
        <p:spPr>
          <a:xfrm>
            <a:off x="6143342" y="2218234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21CE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Vento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75" name="Google Shape;875;p52"/>
          <p:cNvSpPr/>
          <p:nvPr/>
        </p:nvSpPr>
        <p:spPr>
          <a:xfrm>
            <a:off x="7271513" y="3015175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Fraco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76" name="Google Shape;876;p52"/>
          <p:cNvSpPr/>
          <p:nvPr/>
        </p:nvSpPr>
        <p:spPr>
          <a:xfrm>
            <a:off x="5015171" y="3015175"/>
            <a:ext cx="1002600" cy="4137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Forte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877" name="Google Shape;877;p52"/>
          <p:cNvCxnSpPr>
            <a:stCxn id="874" idx="1"/>
            <a:endCxn id="876" idx="0"/>
          </p:cNvCxnSpPr>
          <p:nvPr/>
        </p:nvCxnSpPr>
        <p:spPr>
          <a:xfrm flipH="1">
            <a:off x="5516342" y="2425084"/>
            <a:ext cx="627000" cy="59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52"/>
          <p:cNvCxnSpPr>
            <a:stCxn id="874" idx="3"/>
            <a:endCxn id="875" idx="0"/>
          </p:cNvCxnSpPr>
          <p:nvPr/>
        </p:nvCxnSpPr>
        <p:spPr>
          <a:xfrm>
            <a:off x="7145942" y="2425084"/>
            <a:ext cx="627000" cy="590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52"/>
          <p:cNvSpPr txBox="1"/>
          <p:nvPr/>
        </p:nvSpPr>
        <p:spPr>
          <a:xfrm>
            <a:off x="5015171" y="3428824"/>
            <a:ext cx="1002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3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3 não</a:t>
            </a:r>
            <a:endParaRPr b="1" sz="1100">
              <a:solidFill>
                <a:srgbClr val="CC0000"/>
              </a:solidFill>
            </a:endParaRPr>
          </a:p>
        </p:txBody>
      </p:sp>
      <p:sp>
        <p:nvSpPr>
          <p:cNvPr id="880" name="Google Shape;880;p52"/>
          <p:cNvSpPr txBox="1"/>
          <p:nvPr/>
        </p:nvSpPr>
        <p:spPr>
          <a:xfrm>
            <a:off x="7271513" y="3428824"/>
            <a:ext cx="1002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1CE99"/>
                </a:solidFill>
              </a:rPr>
              <a:t>6 sim</a:t>
            </a:r>
            <a:r>
              <a:rPr b="1" lang="en" sz="1100"/>
              <a:t> / </a:t>
            </a:r>
            <a:r>
              <a:rPr b="1" lang="en" sz="1100">
                <a:solidFill>
                  <a:srgbClr val="CC0000"/>
                </a:solidFill>
              </a:rPr>
              <a:t>2 não</a:t>
            </a:r>
            <a:endParaRPr b="1" sz="1100">
              <a:solidFill>
                <a:srgbClr val="CC0000"/>
              </a:solidFill>
            </a:endParaRPr>
          </a:p>
        </p:txBody>
      </p:sp>
      <p:pic>
        <p:nvPicPr>
          <p:cNvPr id="881" name="Google Shape;88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6242" y="1249970"/>
            <a:ext cx="2529000" cy="142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82" name="Google Shape;882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Uma inspiração...</a:t>
            </a:r>
            <a:endParaRPr/>
          </a:p>
        </p:txBody>
      </p:sp>
      <p:sp>
        <p:nvSpPr>
          <p:cNvPr id="245" name="Google Shape;245;p17"/>
          <p:cNvSpPr txBox="1"/>
          <p:nvPr>
            <p:ph idx="2" type="body"/>
          </p:nvPr>
        </p:nvSpPr>
        <p:spPr>
          <a:xfrm>
            <a:off x="1047250" y="1881975"/>
            <a:ext cx="6876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"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Sempre fiz alguma coisa para a qual não estava preparada. Acho que é assim que crescemos. Quando há um momento de: Ai, não estou totalmente segura se conseguirei realizar tal coisa, e isso te obriga a aceitar esses momentos, é aí que você evolui."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(Marissa Mayer)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327654" y="508063"/>
            <a:ext cx="270295" cy="382822"/>
            <a:chOff x="3979850" y="1598950"/>
            <a:chExt cx="356825" cy="505375"/>
          </a:xfrm>
        </p:grpSpPr>
        <p:sp>
          <p:nvSpPr>
            <p:cNvPr id="248" name="Google Shape;248;p17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3"/>
          <p:cNvSpPr txBox="1"/>
          <p:nvPr/>
        </p:nvSpPr>
        <p:spPr>
          <a:xfrm>
            <a:off x="514350" y="325931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Após todos os cálculos, essa seria a nossa árvore final:</a:t>
            </a:r>
            <a:endParaRPr b="1" sz="20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9" name="Google Shape;889;p53"/>
          <p:cNvSpPr/>
          <p:nvPr/>
        </p:nvSpPr>
        <p:spPr>
          <a:xfrm>
            <a:off x="4029525" y="1290600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Aspecto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90" name="Google Shape;890;p53"/>
          <p:cNvSpPr/>
          <p:nvPr/>
        </p:nvSpPr>
        <p:spPr>
          <a:xfrm>
            <a:off x="6877800" y="2117344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Vento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91" name="Google Shape;891;p53"/>
          <p:cNvSpPr/>
          <p:nvPr/>
        </p:nvSpPr>
        <p:spPr>
          <a:xfrm>
            <a:off x="1182150" y="2153138"/>
            <a:ext cx="1085100" cy="4476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Umidade</a:t>
            </a:r>
            <a:endParaRPr sz="1300">
              <a:solidFill>
                <a:srgbClr val="FFFFFF"/>
              </a:solidFill>
            </a:endParaRPr>
          </a:p>
        </p:txBody>
      </p:sp>
      <p:cxnSp>
        <p:nvCxnSpPr>
          <p:cNvPr id="892" name="Google Shape;892;p53"/>
          <p:cNvCxnSpPr>
            <a:stCxn id="889" idx="1"/>
            <a:endCxn id="891" idx="0"/>
          </p:cNvCxnSpPr>
          <p:nvPr/>
        </p:nvCxnSpPr>
        <p:spPr>
          <a:xfrm flipH="1">
            <a:off x="1724625" y="1514400"/>
            <a:ext cx="2304900" cy="638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53"/>
          <p:cNvCxnSpPr>
            <a:stCxn id="889" idx="3"/>
            <a:endCxn id="890" idx="0"/>
          </p:cNvCxnSpPr>
          <p:nvPr/>
        </p:nvCxnSpPr>
        <p:spPr>
          <a:xfrm>
            <a:off x="5114625" y="1514400"/>
            <a:ext cx="2305800" cy="603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53"/>
          <p:cNvCxnSpPr>
            <a:stCxn id="889" idx="2"/>
            <a:endCxn id="895" idx="0"/>
          </p:cNvCxnSpPr>
          <p:nvPr/>
        </p:nvCxnSpPr>
        <p:spPr>
          <a:xfrm>
            <a:off x="4572075" y="1738200"/>
            <a:ext cx="0" cy="41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6" name="Google Shape;896;p53"/>
          <p:cNvSpPr/>
          <p:nvPr/>
        </p:nvSpPr>
        <p:spPr>
          <a:xfrm>
            <a:off x="4140900" y="2133656"/>
            <a:ext cx="863100" cy="41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897" name="Google Shape;897;p53"/>
          <p:cNvSpPr txBox="1"/>
          <p:nvPr/>
        </p:nvSpPr>
        <p:spPr>
          <a:xfrm>
            <a:off x="1904738" y="1341169"/>
            <a:ext cx="1005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Ensolarado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8" name="Google Shape;898;p53"/>
          <p:cNvSpPr txBox="1"/>
          <p:nvPr/>
        </p:nvSpPr>
        <p:spPr>
          <a:xfrm>
            <a:off x="4615744" y="1807136"/>
            <a:ext cx="10059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Nublado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9" name="Google Shape;899;p53"/>
          <p:cNvSpPr txBox="1"/>
          <p:nvPr/>
        </p:nvSpPr>
        <p:spPr>
          <a:xfrm>
            <a:off x="6192694" y="1341169"/>
            <a:ext cx="8631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Chuvoso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0" name="Google Shape;900;p53"/>
          <p:cNvSpPr/>
          <p:nvPr/>
        </p:nvSpPr>
        <p:spPr>
          <a:xfrm>
            <a:off x="8108559" y="3824550"/>
            <a:ext cx="863100" cy="41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01" name="Google Shape;901;p53"/>
          <p:cNvSpPr/>
          <p:nvPr/>
        </p:nvSpPr>
        <p:spPr>
          <a:xfrm>
            <a:off x="2047613" y="3824550"/>
            <a:ext cx="863100" cy="41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Sim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02" name="Google Shape;902;p53"/>
          <p:cNvSpPr/>
          <p:nvPr/>
        </p:nvSpPr>
        <p:spPr>
          <a:xfrm>
            <a:off x="319050" y="3824550"/>
            <a:ext cx="863100" cy="41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Não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903" name="Google Shape;903;p53"/>
          <p:cNvSpPr/>
          <p:nvPr/>
        </p:nvSpPr>
        <p:spPr>
          <a:xfrm>
            <a:off x="6192694" y="3824550"/>
            <a:ext cx="863100" cy="414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Não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904" name="Google Shape;904;p53"/>
          <p:cNvCxnSpPr>
            <a:stCxn id="891" idx="2"/>
            <a:endCxn id="902" idx="0"/>
          </p:cNvCxnSpPr>
          <p:nvPr/>
        </p:nvCxnSpPr>
        <p:spPr>
          <a:xfrm flipH="1">
            <a:off x="750600" y="2600738"/>
            <a:ext cx="974100" cy="12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53"/>
          <p:cNvCxnSpPr>
            <a:stCxn id="891" idx="2"/>
            <a:endCxn id="901" idx="0"/>
          </p:cNvCxnSpPr>
          <p:nvPr/>
        </p:nvCxnSpPr>
        <p:spPr>
          <a:xfrm>
            <a:off x="1724700" y="2600738"/>
            <a:ext cx="754500" cy="12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53"/>
          <p:cNvCxnSpPr>
            <a:stCxn id="890" idx="2"/>
            <a:endCxn id="903" idx="0"/>
          </p:cNvCxnSpPr>
          <p:nvPr/>
        </p:nvCxnSpPr>
        <p:spPr>
          <a:xfrm flipH="1">
            <a:off x="6624150" y="2564944"/>
            <a:ext cx="796200" cy="125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53"/>
          <p:cNvCxnSpPr>
            <a:stCxn id="890" idx="2"/>
            <a:endCxn id="900" idx="0"/>
          </p:cNvCxnSpPr>
          <p:nvPr/>
        </p:nvCxnSpPr>
        <p:spPr>
          <a:xfrm>
            <a:off x="7420350" y="2564944"/>
            <a:ext cx="1119900" cy="125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53"/>
          <p:cNvSpPr txBox="1"/>
          <p:nvPr/>
        </p:nvSpPr>
        <p:spPr>
          <a:xfrm>
            <a:off x="750600" y="2960719"/>
            <a:ext cx="431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Alta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9" name="Google Shape;909;p53"/>
          <p:cNvSpPr txBox="1"/>
          <p:nvPr/>
        </p:nvSpPr>
        <p:spPr>
          <a:xfrm>
            <a:off x="2119069" y="2960719"/>
            <a:ext cx="1005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Normal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0" name="Google Shape;910;p53"/>
          <p:cNvSpPr txBox="1"/>
          <p:nvPr/>
        </p:nvSpPr>
        <p:spPr>
          <a:xfrm>
            <a:off x="6242119" y="3107588"/>
            <a:ext cx="592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Forte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1" name="Google Shape;911;p53"/>
          <p:cNvSpPr txBox="1"/>
          <p:nvPr/>
        </p:nvSpPr>
        <p:spPr>
          <a:xfrm>
            <a:off x="8037122" y="3089681"/>
            <a:ext cx="10059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Fraco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2" name="Google Shape;912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54"/>
          <p:cNvSpPr txBox="1"/>
          <p:nvPr/>
        </p:nvSpPr>
        <p:spPr>
          <a:xfrm>
            <a:off x="522525" y="837769"/>
            <a:ext cx="7396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Quais são as vantagens da árvore de decisão?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9" name="Google Shape;919;p54"/>
          <p:cNvSpPr txBox="1"/>
          <p:nvPr/>
        </p:nvSpPr>
        <p:spPr>
          <a:xfrm>
            <a:off x="455077" y="1704950"/>
            <a:ext cx="53202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Fácil de explicar e interpretar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Pouco esforço na etapa de pré-processamento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Pouco complexas computacionalmente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Serve para problemas de classificação multiclasse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Serve tanto para problemas de classificação quanto regressão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20" name="Google Shape;9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6" y="1725451"/>
            <a:ext cx="3107700" cy="18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1" name="Google Shape;921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5"/>
          <p:cNvSpPr txBox="1"/>
          <p:nvPr/>
        </p:nvSpPr>
        <p:spPr>
          <a:xfrm>
            <a:off x="522525" y="456769"/>
            <a:ext cx="7396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quais são as desvantagens?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8" name="Google Shape;928;p55"/>
          <p:cNvSpPr txBox="1"/>
          <p:nvPr/>
        </p:nvSpPr>
        <p:spPr>
          <a:xfrm>
            <a:off x="455081" y="1704956"/>
            <a:ext cx="8484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5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Fácil de ocorrer overfitting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Instáveis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279400" lvl="0" marL="342900" rtl="0" algn="l">
              <a:spcBef>
                <a:spcPts val="1000"/>
              </a:spcBef>
              <a:spcAft>
                <a:spcPts val="100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Não garante a melhor construção possível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29" name="Google Shape;929;p55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8197289" y="4392737"/>
            <a:ext cx="685631" cy="5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181" y="3006588"/>
            <a:ext cx="3242400" cy="194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31" name="Google Shape;931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"/>
          <p:cNvSpPr txBox="1"/>
          <p:nvPr/>
        </p:nvSpPr>
        <p:spPr>
          <a:xfrm>
            <a:off x="505050" y="554200"/>
            <a:ext cx="5060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UHUL! Conhecemos mais um modelo de classificação!!! \o/</a:t>
            </a:r>
            <a:endParaRPr b="1" sz="34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37" name="Google Shape;9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69" y="554231"/>
            <a:ext cx="2364000" cy="197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38" name="Google Shape;938;p56"/>
          <p:cNvSpPr txBox="1"/>
          <p:nvPr/>
        </p:nvSpPr>
        <p:spPr>
          <a:xfrm>
            <a:off x="2947538" y="2883844"/>
            <a:ext cx="60390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...Mas como sabemos e explicamos o que ele levou em consideração? </a:t>
            </a:r>
            <a:endParaRPr sz="900"/>
          </a:p>
        </p:txBody>
      </p:sp>
      <p:pic>
        <p:nvPicPr>
          <p:cNvPr id="939" name="Google Shape;9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25" y="2776366"/>
            <a:ext cx="2615400" cy="160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40" name="Google Shape;940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6" name="Google Shape;946;p57"/>
          <p:cNvSpPr txBox="1"/>
          <p:nvPr>
            <p:ph type="ctrTitle"/>
          </p:nvPr>
        </p:nvSpPr>
        <p:spPr>
          <a:xfrm>
            <a:off x="463525" y="2931925"/>
            <a:ext cx="4094400" cy="2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Interpretabilidade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Interpretabilidade de modelos</a:t>
            </a:r>
            <a:endParaRPr/>
          </a:p>
        </p:txBody>
      </p:sp>
      <p:sp>
        <p:nvSpPr>
          <p:cNvPr id="952" name="Google Shape;952;p5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3" name="Google Shape;9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750" y="2486675"/>
            <a:ext cx="4062525" cy="1337486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8"/>
          <p:cNvSpPr txBox="1"/>
          <p:nvPr/>
        </p:nvSpPr>
        <p:spPr>
          <a:xfrm>
            <a:off x="238900" y="1591875"/>
            <a:ext cx="737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Por que precisamos saber interpretar nossos modelos?</a:t>
            </a:r>
            <a:endParaRPr/>
          </a:p>
        </p:txBody>
      </p:sp>
      <p:sp>
        <p:nvSpPr>
          <p:cNvPr id="955" name="Google Shape;955;p58"/>
          <p:cNvSpPr txBox="1"/>
          <p:nvPr/>
        </p:nvSpPr>
        <p:spPr>
          <a:xfrm>
            <a:off x="332525" y="2228900"/>
            <a:ext cx="440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Entender que variáveis o modelo está considerando como mais importantes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Verificar se houve erro nas etapas de pré-processamento do modelo ou se o modelo está enviesado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Fornecer insights para o negócio, assim como criar confiança no modelo construído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Interpretabilidade de modelos</a:t>
            </a:r>
            <a:endParaRPr/>
          </a:p>
        </p:txBody>
      </p:sp>
      <p:sp>
        <p:nvSpPr>
          <p:cNvPr id="961" name="Google Shape;961;p5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59"/>
          <p:cNvSpPr txBox="1"/>
          <p:nvPr/>
        </p:nvSpPr>
        <p:spPr>
          <a:xfrm>
            <a:off x="410350" y="1756800"/>
            <a:ext cx="78957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Existem diversas ferramentas para fazer a interpretabilidade de modelos de Machine Learning. Algumas das mais conhecidas são: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C71563"/>
              </a:buClr>
              <a:buSzPts val="1800"/>
              <a:buFont typeface="Work Sans"/>
              <a:buChar char="●"/>
            </a:pPr>
            <a:r>
              <a:rPr lang="en" sz="1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SHAP</a:t>
            </a:r>
            <a:endParaRPr sz="1800">
              <a:solidFill>
                <a:srgbClr val="C7156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71563"/>
              </a:buClr>
              <a:buSzPts val="1800"/>
              <a:buFont typeface="Work Sans"/>
              <a:buChar char="●"/>
            </a:pPr>
            <a:r>
              <a:rPr lang="en" sz="1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Lime</a:t>
            </a:r>
            <a:endParaRPr sz="1800">
              <a:solidFill>
                <a:srgbClr val="C7156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3" name="Google Shape;963;p59"/>
          <p:cNvSpPr txBox="1"/>
          <p:nvPr/>
        </p:nvSpPr>
        <p:spPr>
          <a:xfrm>
            <a:off x="410350" y="3402000"/>
            <a:ext cx="78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Deixamos também a indicação </a:t>
            </a:r>
            <a:r>
              <a:rPr lang="en" sz="1800" u="sng">
                <a:solidFill>
                  <a:srgbClr val="C71563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deste</a:t>
            </a: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curso curtinho do Kaggle que aborda essa questão da interpretabilidade de modelos!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0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Vamos praticar!!!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9" name="Google Shape;969;p6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0" name="Google Shape;9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1895900"/>
            <a:ext cx="36495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1"/>
          <p:cNvSpPr txBox="1"/>
          <p:nvPr/>
        </p:nvSpPr>
        <p:spPr>
          <a:xfrm>
            <a:off x="514350" y="799983"/>
            <a:ext cx="7143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Existem diversos outros modelos de classificação… 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6" name="Google Shape;976;p61"/>
          <p:cNvSpPr txBox="1"/>
          <p:nvPr/>
        </p:nvSpPr>
        <p:spPr>
          <a:xfrm>
            <a:off x="1184119" y="2878875"/>
            <a:ext cx="2220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Árvore de decisão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7" name="Google Shape;977;p61"/>
          <p:cNvSpPr txBox="1"/>
          <p:nvPr/>
        </p:nvSpPr>
        <p:spPr>
          <a:xfrm>
            <a:off x="4477463" y="3263719"/>
            <a:ext cx="917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KNN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8" name="Google Shape;978;p61"/>
          <p:cNvSpPr txBox="1"/>
          <p:nvPr/>
        </p:nvSpPr>
        <p:spPr>
          <a:xfrm>
            <a:off x="1916775" y="3796575"/>
            <a:ext cx="1258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SVM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9" name="Google Shape;979;p61"/>
          <p:cNvSpPr txBox="1"/>
          <p:nvPr/>
        </p:nvSpPr>
        <p:spPr>
          <a:xfrm>
            <a:off x="4721663" y="4026000"/>
            <a:ext cx="2397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0" name="Google Shape;980;p61"/>
          <p:cNvSpPr txBox="1"/>
          <p:nvPr/>
        </p:nvSpPr>
        <p:spPr>
          <a:xfrm>
            <a:off x="5772544" y="2432372"/>
            <a:ext cx="2113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Redes neurais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1" name="Google Shape;981;p61"/>
          <p:cNvSpPr txBox="1"/>
          <p:nvPr/>
        </p:nvSpPr>
        <p:spPr>
          <a:xfrm>
            <a:off x="2930681" y="2179988"/>
            <a:ext cx="2686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Naive Bayes</a:t>
            </a:r>
            <a:endParaRPr b="1" sz="1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2" name="Google Shape;982;p61"/>
          <p:cNvSpPr/>
          <p:nvPr/>
        </p:nvSpPr>
        <p:spPr>
          <a:xfrm>
            <a:off x="4686532" y="3964949"/>
            <a:ext cx="2397900" cy="606900"/>
          </a:xfrm>
          <a:prstGeom prst="roundRect">
            <a:avLst>
              <a:gd fmla="val 16667" name="adj"/>
            </a:avLst>
          </a:prstGeom>
          <a:solidFill>
            <a:srgbClr val="DE094C">
              <a:alpha val="157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>
            <a:off x="1184120" y="2824125"/>
            <a:ext cx="2220300" cy="606900"/>
          </a:xfrm>
          <a:prstGeom prst="roundRect">
            <a:avLst>
              <a:gd fmla="val 16667" name="adj"/>
            </a:avLst>
          </a:prstGeom>
          <a:solidFill>
            <a:srgbClr val="DE094C">
              <a:alpha val="157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61"/>
          <p:cNvSpPr/>
          <p:nvPr/>
        </p:nvSpPr>
        <p:spPr>
          <a:xfrm>
            <a:off x="4264829" y="3208975"/>
            <a:ext cx="1130400" cy="606900"/>
          </a:xfrm>
          <a:prstGeom prst="roundRect">
            <a:avLst>
              <a:gd fmla="val 16667" name="adj"/>
            </a:avLst>
          </a:prstGeom>
          <a:solidFill>
            <a:srgbClr val="DE094C">
              <a:alpha val="15760"/>
            </a:srgbClr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6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modelos de Machine Learning</a:t>
            </a:r>
            <a:endParaRPr/>
          </a:p>
        </p:txBody>
      </p:sp>
      <p:sp>
        <p:nvSpPr>
          <p:cNvPr id="992" name="Google Shape;992;p62"/>
          <p:cNvSpPr txBox="1"/>
          <p:nvPr>
            <p:ph idx="1" type="body"/>
          </p:nvPr>
        </p:nvSpPr>
        <p:spPr>
          <a:xfrm>
            <a:off x="814275" y="1903173"/>
            <a:ext cx="77676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Além dos modelos que comentamos hoje na aula, existem diversos outros! Vamos deixar alguns materiais extras aqui caso queiram saber sobre alguns deles 😊: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●"/>
            </a:pPr>
            <a:r>
              <a:rPr lang="en" sz="1800" u="sng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Bayes</a:t>
            </a:r>
            <a:endParaRPr sz="1800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●"/>
            </a:pPr>
            <a:r>
              <a:rPr lang="en" sz="1800" u="sng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SVM</a:t>
            </a:r>
            <a:endParaRPr sz="1800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41F79"/>
              </a:buClr>
              <a:buSzPts val="1800"/>
              <a:buFont typeface="Work Sans"/>
              <a:buChar char="●"/>
            </a:pPr>
            <a:r>
              <a:rPr lang="en" sz="1800" u="sng">
                <a:solidFill>
                  <a:srgbClr val="B41F79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Redes Neurais</a:t>
            </a:r>
            <a:endParaRPr sz="1800">
              <a:solidFill>
                <a:srgbClr val="B41F7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375" y="1533536"/>
            <a:ext cx="3051600" cy="272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6" name="Google Shape;256;p18"/>
          <p:cNvSpPr txBox="1"/>
          <p:nvPr/>
        </p:nvSpPr>
        <p:spPr>
          <a:xfrm>
            <a:off x="183100" y="2685375"/>
            <a:ext cx="5843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B41F79"/>
                </a:solidFill>
                <a:latin typeface="Roboto"/>
                <a:ea typeface="Roboto"/>
                <a:cs typeface="Roboto"/>
                <a:sym typeface="Roboto"/>
              </a:rPr>
              <a:t>O que vocês já viram na aula passada?</a:t>
            </a:r>
            <a:endParaRPr b="1" i="0" sz="2400" u="none" cap="none" strike="noStrike">
              <a:solidFill>
                <a:srgbClr val="B41F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8"/>
          <p:cNvSpPr txBox="1"/>
          <p:nvPr>
            <p:ph type="title"/>
          </p:nvPr>
        </p:nvSpPr>
        <p:spPr>
          <a:xfrm>
            <a:off x="284050" y="392575"/>
            <a:ext cx="61107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Hoje vamos continuar aprendendo sobre modelos de classificação!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700">
                <a:latin typeface="Roboto"/>
                <a:ea typeface="Roboto"/>
                <a:cs typeface="Roboto"/>
                <a:sym typeface="Roboto"/>
              </a:rPr>
              <a:t>Nossos contatos</a:t>
            </a:r>
            <a:endParaRPr/>
          </a:p>
        </p:txBody>
      </p:sp>
      <p:sp>
        <p:nvSpPr>
          <p:cNvPr id="998" name="Google Shape;998;p6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9" name="Google Shape;999;p63"/>
          <p:cNvGrpSpPr/>
          <p:nvPr/>
        </p:nvGrpSpPr>
        <p:grpSpPr>
          <a:xfrm>
            <a:off x="232091" y="615969"/>
            <a:ext cx="382902" cy="315593"/>
            <a:chOff x="3927500" y="301425"/>
            <a:chExt cx="461550" cy="411625"/>
          </a:xfrm>
        </p:grpSpPr>
        <p:sp>
          <p:nvSpPr>
            <p:cNvPr id="1000" name="Google Shape;1000;p63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3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63"/>
          <p:cNvGrpSpPr/>
          <p:nvPr/>
        </p:nvGrpSpPr>
        <p:grpSpPr>
          <a:xfrm>
            <a:off x="1108622" y="2685827"/>
            <a:ext cx="279461" cy="279476"/>
            <a:chOff x="864491" y="1723250"/>
            <a:chExt cx="397866" cy="397887"/>
          </a:xfrm>
        </p:grpSpPr>
        <p:sp>
          <p:nvSpPr>
            <p:cNvPr id="1028" name="Google Shape;1028;p63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63"/>
          <p:cNvSpPr/>
          <p:nvPr/>
        </p:nvSpPr>
        <p:spPr>
          <a:xfrm>
            <a:off x="1108605" y="3202038"/>
            <a:ext cx="280329" cy="228637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63"/>
          <p:cNvGrpSpPr/>
          <p:nvPr/>
        </p:nvGrpSpPr>
        <p:grpSpPr>
          <a:xfrm>
            <a:off x="1108602" y="1816935"/>
            <a:ext cx="304189" cy="214264"/>
            <a:chOff x="-1199300" y="3279250"/>
            <a:chExt cx="293025" cy="206400"/>
          </a:xfrm>
        </p:grpSpPr>
        <p:sp>
          <p:nvSpPr>
            <p:cNvPr id="1033" name="Google Shape;1033;p63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3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3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7" name="Google Shape;10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615" y="2222700"/>
            <a:ext cx="304175" cy="3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3"/>
          <p:cNvSpPr txBox="1"/>
          <p:nvPr/>
        </p:nvSpPr>
        <p:spPr>
          <a:xfrm>
            <a:off x="1410838" y="1766263"/>
            <a:ext cx="255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mulheres.em.ia@gmail.com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63"/>
          <p:cNvSpPr txBox="1"/>
          <p:nvPr/>
        </p:nvSpPr>
        <p:spPr>
          <a:xfrm>
            <a:off x="1388088" y="2667775"/>
            <a:ext cx="1772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63"/>
          <p:cNvSpPr txBox="1"/>
          <p:nvPr/>
        </p:nvSpPr>
        <p:spPr>
          <a:xfrm>
            <a:off x="1365588" y="3158550"/>
            <a:ext cx="18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63"/>
          <p:cNvSpPr txBox="1"/>
          <p:nvPr/>
        </p:nvSpPr>
        <p:spPr>
          <a:xfrm>
            <a:off x="1410838" y="2176963"/>
            <a:ext cx="2131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mulheres-em-ia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63"/>
          <p:cNvSpPr txBox="1"/>
          <p:nvPr/>
        </p:nvSpPr>
        <p:spPr>
          <a:xfrm>
            <a:off x="5000625" y="1874925"/>
            <a:ext cx="33336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Linktree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https://linktr.ee/mulheres.em.ia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Grupo Telegram para Mulheres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https://t.me/mulheres_em_ia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63"/>
          <p:cNvPicPr preferRelativeResize="0"/>
          <p:nvPr/>
        </p:nvPicPr>
        <p:blipFill rotWithShape="1">
          <a:blip r:embed="rId6">
            <a:alphaModFix/>
          </a:blip>
          <a:srcRect b="22222" l="22290" r="22492" t="22526"/>
          <a:stretch/>
        </p:blipFill>
        <p:spPr>
          <a:xfrm>
            <a:off x="1096250" y="3619925"/>
            <a:ext cx="304200" cy="30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3"/>
          <p:cNvSpPr txBox="1"/>
          <p:nvPr/>
        </p:nvSpPr>
        <p:spPr>
          <a:xfrm>
            <a:off x="1412799" y="364547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@MulheresemInteligenciaArtificial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5" name="Google Shape;1045;p63"/>
          <p:cNvPicPr preferRelativeResize="0"/>
          <p:nvPr/>
        </p:nvPicPr>
        <p:blipFill rotWithShape="1">
          <a:blip r:embed="rId7">
            <a:alphaModFix/>
          </a:blip>
          <a:srcRect b="28839" l="21119" r="20549" t="29167"/>
          <a:stretch/>
        </p:blipFill>
        <p:spPr>
          <a:xfrm>
            <a:off x="1056900" y="4070075"/>
            <a:ext cx="382900" cy="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3"/>
          <p:cNvSpPr txBox="1"/>
          <p:nvPr/>
        </p:nvSpPr>
        <p:spPr>
          <a:xfrm>
            <a:off x="1452149" y="406002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Canal: Mulheres em 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64"/>
          <p:cNvSpPr txBox="1"/>
          <p:nvPr>
            <p:ph idx="4294967295" type="ctrTitle"/>
          </p:nvPr>
        </p:nvSpPr>
        <p:spPr>
          <a:xfrm>
            <a:off x="1275138" y="2073038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6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Muito obrigada!</a:t>
            </a:r>
            <a:endParaRPr b="1" i="0" sz="60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3770647" y="1092127"/>
            <a:ext cx="1145500" cy="1028268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4"/>
          <p:cNvSpPr txBox="1"/>
          <p:nvPr/>
        </p:nvSpPr>
        <p:spPr>
          <a:xfrm>
            <a:off x="0" y="4757175"/>
            <a:ext cx="4520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Template dos slides por </a:t>
            </a:r>
            <a:r>
              <a:rPr b="0" i="0" lang="en" sz="800" u="sng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b="0" i="0" sz="8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55" name="Google Shape;1055;p64"/>
          <p:cNvSpPr txBox="1"/>
          <p:nvPr/>
        </p:nvSpPr>
        <p:spPr>
          <a:xfrm>
            <a:off x="1814250" y="3232850"/>
            <a:ext cx="551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Podem nos procurar! 😉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vamos ver hoje!</a:t>
            </a:r>
            <a:endParaRPr/>
          </a:p>
        </p:txBody>
      </p: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814275" y="159620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9E9E9E"/>
              </a:buClr>
              <a:buSzPts val="2400"/>
              <a:buChar char="❖"/>
            </a:pPr>
            <a:r>
              <a:rPr lang="en">
                <a:solidFill>
                  <a:srgbClr val="9E9E9E"/>
                </a:solidFill>
              </a:rPr>
              <a:t>Feature engineering</a:t>
            </a:r>
            <a:endParaRPr>
              <a:solidFill>
                <a:srgbClr val="9E9E9E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Char char="❖"/>
            </a:pPr>
            <a:r>
              <a:rPr lang="en">
                <a:solidFill>
                  <a:srgbClr val="9E9E9E"/>
                </a:solidFill>
              </a:rPr>
              <a:t>KNN</a:t>
            </a:r>
            <a:endParaRPr>
              <a:solidFill>
                <a:srgbClr val="9E9E9E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Char char="❖"/>
            </a:pPr>
            <a:r>
              <a:rPr lang="en">
                <a:solidFill>
                  <a:srgbClr val="9E9E9E"/>
                </a:solidFill>
              </a:rPr>
              <a:t>Avaliação</a:t>
            </a:r>
            <a:endParaRPr>
              <a:solidFill>
                <a:srgbClr val="9E9E9E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71563"/>
              </a:buClr>
              <a:buSzPts val="2400"/>
              <a:buFont typeface="Roboto Condensed"/>
              <a:buChar char="❖"/>
            </a:pPr>
            <a:r>
              <a:rPr b="1" lang="en">
                <a:solidFill>
                  <a:srgbClr val="C7156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Regressão Logística</a:t>
            </a:r>
            <a:endParaRPr b="1">
              <a:solidFill>
                <a:srgbClr val="C7156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71563"/>
              </a:buClr>
              <a:buSzPts val="2400"/>
              <a:buFont typeface="Roboto Condensed"/>
              <a:buChar char="❖"/>
            </a:pPr>
            <a:r>
              <a:rPr b="1" lang="en">
                <a:solidFill>
                  <a:srgbClr val="C7156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Árvores de decisão</a:t>
            </a:r>
            <a:endParaRPr b="1">
              <a:solidFill>
                <a:srgbClr val="C7156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71563"/>
              </a:buClr>
              <a:buSzPts val="2400"/>
              <a:buFont typeface="Roboto Condensed"/>
              <a:buChar char="❖"/>
            </a:pPr>
            <a:r>
              <a:rPr b="1" lang="en">
                <a:solidFill>
                  <a:srgbClr val="C7156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Interpretabilidade</a:t>
            </a:r>
            <a:endParaRPr b="1">
              <a:solidFill>
                <a:srgbClr val="C7156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25" y="1872100"/>
            <a:ext cx="36495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/>
        </p:nvSpPr>
        <p:spPr>
          <a:xfrm>
            <a:off x="642056" y="1960050"/>
            <a:ext cx="71898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Regressão Logística</a:t>
            </a:r>
            <a:endParaRPr b="1" sz="4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2" name="Google Shape;272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/>
        </p:nvSpPr>
        <p:spPr>
          <a:xfrm>
            <a:off x="514350" y="642448"/>
            <a:ext cx="7143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Espera, </a:t>
            </a:r>
            <a:r>
              <a:rPr b="1" lang="en" sz="3600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regressão</a:t>
            </a: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 logística é um modelo de classificação?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514350" y="2059478"/>
            <a:ext cx="47928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Pois é...É um modelo de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classificação binária</a:t>
            </a: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!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9" name="Google Shape;2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94" y="2213831"/>
            <a:ext cx="2886000" cy="170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/>
        </p:nvSpPr>
        <p:spPr>
          <a:xfrm>
            <a:off x="514350" y="630731"/>
            <a:ext cx="71430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C1E20"/>
                </a:solidFill>
                <a:latin typeface="Work Sans"/>
                <a:ea typeface="Work Sans"/>
                <a:cs typeface="Work Sans"/>
                <a:sym typeface="Work Sans"/>
              </a:rPr>
              <a:t>E como a regressão logística funciona?</a:t>
            </a:r>
            <a:endParaRPr b="1" sz="3600">
              <a:solidFill>
                <a:srgbClr val="1C1E2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86" name="Google Shape;2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81" y="1878480"/>
            <a:ext cx="4884506" cy="220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753" y="2352990"/>
            <a:ext cx="2139979" cy="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712" y="2736981"/>
            <a:ext cx="864059" cy="2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4338" y="3371312"/>
            <a:ext cx="1878806" cy="2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E0E4E9"/>
      </a:lt2>
      <a:accent1>
        <a:srgbClr val="B41F79"/>
      </a:accent1>
      <a:accent2>
        <a:srgbClr val="C71563"/>
      </a:accent2>
      <a:accent3>
        <a:srgbClr val="92A8C8"/>
      </a:accent3>
      <a:accent4>
        <a:srgbClr val="EEE7EB"/>
      </a:accent4>
      <a:accent5>
        <a:srgbClr val="BA1B77"/>
      </a:accent5>
      <a:accent6>
        <a:srgbClr val="DE094C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